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558" r:id="rId3"/>
    <p:sldId id="559" r:id="rId4"/>
    <p:sldId id="593" r:id="rId5"/>
    <p:sldId id="561" r:id="rId6"/>
    <p:sldId id="520" r:id="rId7"/>
    <p:sldId id="611" r:id="rId8"/>
    <p:sldId id="594" r:id="rId9"/>
    <p:sldId id="610" r:id="rId10"/>
    <p:sldId id="612" r:id="rId11"/>
    <p:sldId id="566" r:id="rId12"/>
    <p:sldId id="568" r:id="rId13"/>
    <p:sldId id="453" r:id="rId14"/>
    <p:sldId id="595" r:id="rId15"/>
    <p:sldId id="571" r:id="rId16"/>
    <p:sldId id="575" r:id="rId17"/>
    <p:sldId id="579" r:id="rId18"/>
    <p:sldId id="600" r:id="rId19"/>
    <p:sldId id="601" r:id="rId20"/>
    <p:sldId id="602" r:id="rId21"/>
    <p:sldId id="613" r:id="rId22"/>
    <p:sldId id="614" r:id="rId23"/>
    <p:sldId id="615" r:id="rId24"/>
    <p:sldId id="616" r:id="rId25"/>
    <p:sldId id="617" r:id="rId26"/>
    <p:sldId id="618" r:id="rId27"/>
    <p:sldId id="619" r:id="rId28"/>
    <p:sldId id="620" r:id="rId29"/>
    <p:sldId id="621" r:id="rId30"/>
    <p:sldId id="623" r:id="rId31"/>
    <p:sldId id="622" r:id="rId32"/>
    <p:sldId id="624" r:id="rId33"/>
    <p:sldId id="603" r:id="rId34"/>
    <p:sldId id="625" r:id="rId35"/>
    <p:sldId id="626" r:id="rId36"/>
    <p:sldId id="627" r:id="rId37"/>
    <p:sldId id="628" r:id="rId38"/>
    <p:sldId id="629" r:id="rId39"/>
    <p:sldId id="630" r:id="rId40"/>
    <p:sldId id="607" r:id="rId41"/>
    <p:sldId id="508" r:id="rId42"/>
  </p:sldIdLst>
  <p:sldSz cx="13439775" cy="7559675"/>
  <p:notesSz cx="6858000" cy="9144000"/>
  <p:defaultTextStyle>
    <a:defPPr>
      <a:defRPr lang="ru-RU"/>
    </a:defPPr>
    <a:lvl1pPr algn="l" defTabSz="898525" rtl="0" eaLnBrk="0" fontAlgn="base" hangingPunct="0">
      <a:spcBef>
        <a:spcPct val="0"/>
      </a:spcBef>
      <a:spcAft>
        <a:spcPct val="0"/>
      </a:spcAft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1pPr>
    <a:lvl2pPr marL="457200" indent="-169863" algn="l" defTabSz="898525" rtl="0" eaLnBrk="0" fontAlgn="base" hangingPunct="0">
      <a:spcBef>
        <a:spcPct val="0"/>
      </a:spcBef>
      <a:spcAft>
        <a:spcPct val="0"/>
      </a:spcAft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2pPr>
    <a:lvl3pPr marL="914400" indent="-338138" algn="l" defTabSz="898525" rtl="0" eaLnBrk="0" fontAlgn="base" hangingPunct="0">
      <a:spcBef>
        <a:spcPct val="0"/>
      </a:spcBef>
      <a:spcAft>
        <a:spcPct val="0"/>
      </a:spcAft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3pPr>
    <a:lvl4pPr marL="1371600" indent="-506413" algn="l" defTabSz="898525" rtl="0" eaLnBrk="0" fontAlgn="base" hangingPunct="0">
      <a:spcBef>
        <a:spcPct val="0"/>
      </a:spcBef>
      <a:spcAft>
        <a:spcPct val="0"/>
      </a:spcAft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4pPr>
    <a:lvl5pPr marL="1828800" indent="-676275" algn="l" defTabSz="898525" rtl="0" eaLnBrk="0" fontAlgn="base" hangingPunct="0">
      <a:spcBef>
        <a:spcPct val="0"/>
      </a:spcBef>
      <a:spcAft>
        <a:spcPct val="0"/>
      </a:spcAft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5pPr>
    <a:lvl6pPr marL="2286000" algn="l" defTabSz="914400" rtl="0" eaLnBrk="1" latinLnBrk="0" hangingPunct="1"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6pPr>
    <a:lvl7pPr marL="2743200" algn="l" defTabSz="914400" rtl="0" eaLnBrk="1" latinLnBrk="0" hangingPunct="1"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7pPr>
    <a:lvl8pPr marL="3200400" algn="l" defTabSz="914400" rtl="0" eaLnBrk="1" latinLnBrk="0" hangingPunct="1"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8pPr>
    <a:lvl9pPr marL="3657600" algn="l" defTabSz="914400" rtl="0" eaLnBrk="1" latinLnBrk="0" hangingPunct="1"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9F"/>
    <a:srgbClr val="64BDE1"/>
    <a:srgbClr val="63BDE1"/>
    <a:srgbClr val="1C89BA"/>
    <a:srgbClr val="64B7E1"/>
    <a:srgbClr val="3399FF"/>
    <a:srgbClr val="C3DEFB"/>
    <a:srgbClr val="D60000"/>
    <a:srgbClr val="152B75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F8CFCC"/>
          </a:solidFill>
        </a:fill>
      </a:tcStyle>
    </a:wholeTbl>
    <a:band2H>
      <a:tcTxStyle/>
      <a:tcStyle>
        <a:tcBdr/>
        <a:fill>
          <a:solidFill>
            <a:srgbClr val="FCE8E7"/>
          </a:solidFill>
        </a:fill>
      </a:tcStyle>
    </a:band2H>
    <a:firstCol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381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381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CFE7D4"/>
          </a:solidFill>
        </a:fill>
      </a:tcStyle>
    </a:wholeTbl>
    <a:band2H>
      <a:tcTxStyle/>
      <a:tcStyle>
        <a:tcBdr/>
        <a:fill>
          <a:solidFill>
            <a:srgbClr val="E9F3EB"/>
          </a:solidFill>
        </a:fill>
      </a:tcStyle>
    </a:band2H>
    <a:firstCol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381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381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E2E4E7"/>
          </a:solidFill>
        </a:fill>
      </a:tcStyle>
    </a:wholeTbl>
    <a:band2H>
      <a:tcTxStyle/>
      <a:tcStyle>
        <a:tcBdr/>
        <a:fill>
          <a:solidFill>
            <a:srgbClr val="F1F2F4"/>
          </a:solidFill>
        </a:fill>
      </a:tcStyle>
    </a:band2H>
    <a:firstCol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381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381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4F5FC"/>
          </a:solidFill>
        </a:fill>
      </a:tcStyle>
    </a:band2H>
    <a:firstCol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33639"/>
        </a:fontRef>
        <a:srgbClr val="3336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33639"/>
              </a:solidFill>
              <a:prstDash val="solid"/>
              <a:round/>
            </a:ln>
          </a:top>
          <a:bottom>
            <a:ln w="254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4F5FC"/>
          </a:solidFill>
        </a:fill>
      </a:tcStyle>
    </a:lastRow>
    <a:fir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33639"/>
              </a:solidFill>
              <a:prstDash val="solid"/>
              <a:round/>
            </a:ln>
          </a:top>
          <a:bottom>
            <a:ln w="254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CCCC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333639"/>
          </a:solidFill>
        </a:fill>
      </a:tcStyle>
    </a:firstCol>
    <a:la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381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333639"/>
          </a:solidFill>
        </a:fill>
      </a:tcStyle>
    </a:lastRow>
    <a:fir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381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33363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333639"/>
              </a:solidFill>
              <a:prstDash val="solid"/>
              <a:round/>
            </a:ln>
          </a:left>
          <a:right>
            <a:ln w="12700" cap="flat">
              <a:solidFill>
                <a:srgbClr val="333639"/>
              </a:solidFill>
              <a:prstDash val="solid"/>
              <a:round/>
            </a:ln>
          </a:right>
          <a:top>
            <a:ln w="12700" cap="flat">
              <a:solidFill>
                <a:srgbClr val="333639"/>
              </a:solidFill>
              <a:prstDash val="solid"/>
              <a:round/>
            </a:ln>
          </a:top>
          <a:bottom>
            <a:ln w="127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solidFill>
                <a:srgbClr val="333639"/>
              </a:solidFill>
              <a:prstDash val="solid"/>
              <a:round/>
            </a:ln>
          </a:insideH>
          <a:insideV>
            <a:ln w="12700" cap="flat">
              <a:solidFill>
                <a:srgbClr val="333639"/>
              </a:solidFill>
              <a:prstDash val="solid"/>
              <a:round/>
            </a:ln>
          </a:insideV>
        </a:tcBdr>
        <a:fill>
          <a:solidFill>
            <a:srgbClr val="33363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333639"/>
              </a:solidFill>
              <a:prstDash val="solid"/>
              <a:round/>
            </a:ln>
          </a:left>
          <a:right>
            <a:ln w="12700" cap="flat">
              <a:solidFill>
                <a:srgbClr val="333639"/>
              </a:solidFill>
              <a:prstDash val="solid"/>
              <a:round/>
            </a:ln>
          </a:right>
          <a:top>
            <a:ln w="12700" cap="flat">
              <a:solidFill>
                <a:srgbClr val="333639"/>
              </a:solidFill>
              <a:prstDash val="solid"/>
              <a:round/>
            </a:ln>
          </a:top>
          <a:bottom>
            <a:ln w="127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solidFill>
                <a:srgbClr val="333639"/>
              </a:solidFill>
              <a:prstDash val="solid"/>
              <a:round/>
            </a:ln>
          </a:insideH>
          <a:insideV>
            <a:ln w="12700" cap="flat">
              <a:solidFill>
                <a:srgbClr val="333639"/>
              </a:solidFill>
              <a:prstDash val="solid"/>
              <a:round/>
            </a:ln>
          </a:insideV>
        </a:tcBdr>
        <a:fill>
          <a:solidFill>
            <a:srgbClr val="333639">
              <a:alpha val="20000"/>
            </a:srgbClr>
          </a:solidFill>
        </a:fill>
      </a:tcStyle>
    </a:firstCol>
    <a:lastRow>
      <a:tcTxStyle b="on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333639"/>
              </a:solidFill>
              <a:prstDash val="solid"/>
              <a:round/>
            </a:ln>
          </a:left>
          <a:right>
            <a:ln w="12700" cap="flat">
              <a:solidFill>
                <a:srgbClr val="333639"/>
              </a:solidFill>
              <a:prstDash val="solid"/>
              <a:round/>
            </a:ln>
          </a:right>
          <a:top>
            <a:ln w="50800" cap="flat">
              <a:solidFill>
                <a:srgbClr val="333639"/>
              </a:solidFill>
              <a:prstDash val="solid"/>
              <a:round/>
            </a:ln>
          </a:top>
          <a:bottom>
            <a:ln w="127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solidFill>
                <a:srgbClr val="333639"/>
              </a:solidFill>
              <a:prstDash val="solid"/>
              <a:round/>
            </a:ln>
          </a:insideH>
          <a:insideV>
            <a:ln w="12700" cap="flat">
              <a:solidFill>
                <a:srgbClr val="333639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333639"/>
              </a:solidFill>
              <a:prstDash val="solid"/>
              <a:round/>
            </a:ln>
          </a:left>
          <a:right>
            <a:ln w="12700" cap="flat">
              <a:solidFill>
                <a:srgbClr val="333639"/>
              </a:solidFill>
              <a:prstDash val="solid"/>
              <a:round/>
            </a:ln>
          </a:right>
          <a:top>
            <a:ln w="12700" cap="flat">
              <a:solidFill>
                <a:srgbClr val="333639"/>
              </a:solidFill>
              <a:prstDash val="solid"/>
              <a:round/>
            </a:ln>
          </a:top>
          <a:bottom>
            <a:ln w="254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solidFill>
                <a:srgbClr val="333639"/>
              </a:solidFill>
              <a:prstDash val="solid"/>
              <a:round/>
            </a:ln>
          </a:insideH>
          <a:insideV>
            <a:ln w="12700" cap="flat">
              <a:solidFill>
                <a:srgbClr val="333639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04" autoAdjust="0"/>
    <p:restoredTop sz="94627"/>
  </p:normalViewPr>
  <p:slideViewPr>
    <p:cSldViewPr snapToGrid="0" snapToObjects="1">
      <p:cViewPr varScale="1">
        <p:scale>
          <a:sx n="74" d="100"/>
          <a:sy n="74" d="100"/>
        </p:scale>
        <p:origin x="1171" y="72"/>
      </p:cViewPr>
      <p:guideLst>
        <p:guide orient="horz" pos="2381"/>
        <p:guide pos="42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44;&#1054;\&#1040;&#1074;&#1075;&#1091;&#1089;&#1090;&#1086;&#1074;&#1089;&#1082;&#1072;&#1103;%20&#1082;&#1086;&#1085;&#1092;&#1077;&#1088;&#1077;&#1085;&#1094;&#1080;&#1103;\2024\&#1088;&#1072;&#1089;&#1095;&#1077;&#1090;&#1099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\Documents\&#1059;&#1043;\&#1040;&#1074;&#1075;&#1091;&#1089;&#1090;&#1086;&#1074;&#1089;&#1082;&#1072;&#1103;%20&#1082;&#1086;&#1085;&#1092;&#1077;&#1088;&#1077;&#1085;&#1094;&#1080;&#1103;\2024\&#1088;&#1072;&#1089;&#1095;&#1077;&#1090;&#1099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86;&#1083;&#1100;&#1079;&#1086;&#1074;&#1072;&#1090;&#1077;&#1083;&#1100;\Documents\&#1059;&#1043;\&#1040;&#1074;&#1075;&#1091;&#1089;&#1090;&#1086;&#1074;&#1089;&#1082;&#1072;&#1103;%20&#1082;&#1086;&#1085;&#1092;&#1077;&#1088;&#1077;&#1085;&#1094;&#1080;&#1103;\2024\&#1088;&#1072;&#1089;&#1095;&#1077;&#1090;&#1099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\Documents\&#1059;&#1043;\&#1040;&#1074;&#1075;&#1091;&#1089;&#1090;&#1086;&#1074;&#1089;&#1082;&#1072;&#1103;%20&#1082;&#1086;&#1085;&#1092;&#1077;&#1088;&#1077;&#1085;&#1094;&#1080;&#1103;\2024\&#1088;&#1072;&#1089;&#1095;&#1077;&#1090;&#1099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\Documents\&#1059;&#1043;\&#1040;&#1074;&#1075;&#1091;&#1089;&#1090;&#1086;&#1074;&#1089;&#1082;&#1072;&#1103;%20&#1082;&#1086;&#1085;&#1092;&#1077;&#1088;&#1077;&#1085;&#1094;&#1080;&#1103;\2024\&#1088;&#1072;&#1089;&#1095;&#1077;&#1090;&#1099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\Documents\&#1059;&#1043;\&#1040;&#1074;&#1075;&#1091;&#1089;&#1090;&#1086;&#1074;&#1089;&#1082;&#1072;&#1103;%20&#1082;&#1086;&#1085;&#1092;&#1077;&#1088;&#1077;&#1085;&#1094;&#1080;&#1103;\2024\&#1088;&#1072;&#1089;&#1095;&#1077;&#1090;&#1099;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86;&#1083;&#1100;&#1079;&#1086;&#1074;&#1072;&#1090;&#1077;&#1083;&#1100;\Documents\&#1059;&#1043;\&#1040;&#1074;&#1075;&#1091;&#1089;&#1090;&#1086;&#1074;&#1089;&#1082;&#1072;&#1103;%20&#1082;&#1086;&#1085;&#1092;&#1077;&#1088;&#1077;&#1085;&#1094;&#1080;&#1103;\2024\&#1088;&#1072;&#1089;&#1095;&#1077;&#1090;&#1099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7923591868993127E-2"/>
          <c:w val="0.64450987750346767"/>
          <c:h val="0.89843297940903899"/>
        </c:manualLayout>
      </c:layout>
      <c:pie3DChart>
        <c:varyColors val="1"/>
        <c:ser>
          <c:idx val="0"/>
          <c:order val="0"/>
          <c:explosion val="25"/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Лист1!$A$3:$A$5</c:f>
              <c:strCache>
                <c:ptCount val="3"/>
                <c:pt idx="0">
                  <c:v>Дошкольные образовательные организации</c:v>
                </c:pt>
                <c:pt idx="1">
                  <c:v>Общеобразовательные организации</c:v>
                </c:pt>
                <c:pt idx="2">
                  <c:v>Организации дополнительного образования</c:v>
                </c:pt>
              </c:strCache>
            </c:strRef>
          </c:cat>
          <c:val>
            <c:numRef>
              <c:f>Лист1!$B$3:$B$5</c:f>
              <c:numCache>
                <c:formatCode>General</c:formatCode>
                <c:ptCount val="3"/>
                <c:pt idx="0">
                  <c:v>153</c:v>
                </c:pt>
                <c:pt idx="1">
                  <c:v>85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C2-4A20-8E84-4A73F82C96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2245467224546722"/>
          <c:y val="4.5923911765120992E-2"/>
          <c:w val="0.26917712691771267"/>
          <c:h val="0.82749601305928899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'охват МДОУ'!$A$41</c:f>
              <c:strCache>
                <c:ptCount val="1"/>
                <c:pt idx="0">
                  <c:v>Количество детей в МДОУ (чел.)</c:v>
                </c:pt>
              </c:strCache>
            </c:strRef>
          </c:tx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'охват МДОУ'!$B$40:$F$40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'охват МДОУ'!$B$41:$F$41</c:f>
              <c:numCache>
                <c:formatCode>General</c:formatCode>
                <c:ptCount val="5"/>
                <c:pt idx="0">
                  <c:v>36526</c:v>
                </c:pt>
                <c:pt idx="1">
                  <c:v>36722</c:v>
                </c:pt>
                <c:pt idx="2">
                  <c:v>35758</c:v>
                </c:pt>
                <c:pt idx="3">
                  <c:v>34499</c:v>
                </c:pt>
                <c:pt idx="4">
                  <c:v>32590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06-41E2-BA5A-279496958A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6631808"/>
        <c:axId val="129054336"/>
      </c:barChart>
      <c:lineChart>
        <c:grouping val="standard"/>
        <c:varyColors val="0"/>
        <c:ser>
          <c:idx val="1"/>
          <c:order val="1"/>
          <c:tx>
            <c:strRef>
              <c:f>'охват МДОУ'!$A$42</c:f>
              <c:strCache>
                <c:ptCount val="1"/>
                <c:pt idx="0">
                  <c:v>Доля детей, охваченных услугами дошкольного образования от 0 до 7 лет, от общего количества детей в МДОУ</c:v>
                </c:pt>
              </c:strCache>
            </c:strRef>
          </c:tx>
          <c:marker>
            <c:spPr>
              <a:ln w="25400"/>
            </c:spPr>
          </c:marker>
          <c:dLbls>
            <c:spPr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'охват МДОУ'!$B$40:$F$40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'охват МДОУ'!$B$42:$F$42</c:f>
              <c:numCache>
                <c:formatCode>General</c:formatCode>
                <c:ptCount val="5"/>
                <c:pt idx="0">
                  <c:v>71.3</c:v>
                </c:pt>
                <c:pt idx="1">
                  <c:v>73.8</c:v>
                </c:pt>
                <c:pt idx="2">
                  <c:v>85.7</c:v>
                </c:pt>
                <c:pt idx="3">
                  <c:v>86</c:v>
                </c:pt>
                <c:pt idx="4">
                  <c:v>95.4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B06-41E2-BA5A-279496958A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633344"/>
        <c:axId val="129051456"/>
      </c:lineChart>
      <c:catAx>
        <c:axId val="136631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29054336"/>
        <c:crosses val="autoZero"/>
        <c:auto val="1"/>
        <c:lblAlgn val="ctr"/>
        <c:lblOffset val="100"/>
        <c:noMultiLvlLbl val="0"/>
      </c:catAx>
      <c:valAx>
        <c:axId val="129054336"/>
        <c:scaling>
          <c:orientation val="minMax"/>
          <c:max val="50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6631808"/>
        <c:crosses val="autoZero"/>
        <c:crossBetween val="between"/>
      </c:valAx>
      <c:valAx>
        <c:axId val="129051456"/>
        <c:scaling>
          <c:orientation val="minMax"/>
          <c:max val="100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crossAx val="136633344"/>
        <c:crosses val="max"/>
        <c:crossBetween val="between"/>
      </c:valAx>
      <c:catAx>
        <c:axId val="1366333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9051456"/>
        <c:crosses val="autoZero"/>
        <c:auto val="1"/>
        <c:lblAlgn val="ctr"/>
        <c:lblOffset val="100"/>
        <c:noMultiLvlLbl val="0"/>
      </c:catAx>
    </c:plotArea>
    <c:legend>
      <c:legendPos val="b"/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очередники!$A$110</c:f>
              <c:strCache>
                <c:ptCount val="1"/>
                <c:pt idx="0">
                  <c:v>Количество очередников (чел.)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очередники!$B$109:$F$109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очередники!$B$110:$F$110</c:f>
              <c:numCache>
                <c:formatCode>General</c:formatCode>
                <c:ptCount val="5"/>
                <c:pt idx="0">
                  <c:v>12549</c:v>
                </c:pt>
                <c:pt idx="1">
                  <c:v>9206</c:v>
                </c:pt>
                <c:pt idx="2">
                  <c:v>8233</c:v>
                </c:pt>
                <c:pt idx="3">
                  <c:v>7061</c:v>
                </c:pt>
                <c:pt idx="4">
                  <c:v>6198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F9-4A73-9601-5F4C363631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191657472"/>
        <c:axId val="129056064"/>
      </c:barChart>
      <c:catAx>
        <c:axId val="19165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9056064"/>
        <c:crosses val="autoZero"/>
        <c:auto val="1"/>
        <c:lblAlgn val="ctr"/>
        <c:lblOffset val="100"/>
        <c:noMultiLvlLbl val="0"/>
      </c:catAx>
      <c:valAx>
        <c:axId val="1290560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количество очередников (чел.)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165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'охват МДОУ'!$A$53</c:f>
              <c:strCache>
                <c:ptCount val="1"/>
                <c:pt idx="0">
                  <c:v>Количество воспитанников с ограниченными возможностями здоровья</c:v>
                </c:pt>
              </c:strCache>
            </c:strRef>
          </c:tx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'охват МДОУ'!$B$52:$F$52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'охват МДОУ'!$B$53:$F$53</c:f>
              <c:numCache>
                <c:formatCode>General</c:formatCode>
                <c:ptCount val="5"/>
                <c:pt idx="0">
                  <c:v>7087</c:v>
                </c:pt>
                <c:pt idx="1">
                  <c:v>7701</c:v>
                </c:pt>
                <c:pt idx="2">
                  <c:v>8349</c:v>
                </c:pt>
                <c:pt idx="3">
                  <c:v>9362</c:v>
                </c:pt>
                <c:pt idx="4">
                  <c:v>9660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08-46E1-9388-E6AE3D6868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1471616"/>
        <c:axId val="191367424"/>
      </c:barChart>
      <c:lineChart>
        <c:grouping val="standard"/>
        <c:varyColors val="0"/>
        <c:ser>
          <c:idx val="1"/>
          <c:order val="1"/>
          <c:tx>
            <c:strRef>
              <c:f>'охват МДОУ'!$A$54</c:f>
              <c:strCache>
                <c:ptCount val="1"/>
                <c:pt idx="0">
                  <c:v>Количество детских садов для детей с ограниченными возможностями здоровья</c:v>
                </c:pt>
              </c:strCache>
            </c:strRef>
          </c:tx>
          <c:marker>
            <c:spPr>
              <a:ln w="28575"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'охват МДОУ'!$B$52:$F$52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'охват МДОУ'!$B$54:$F$54</c:f>
              <c:numCache>
                <c:formatCode>General</c:formatCode>
                <c:ptCount val="5"/>
                <c:pt idx="0">
                  <c:v>142</c:v>
                </c:pt>
                <c:pt idx="1">
                  <c:v>149</c:v>
                </c:pt>
                <c:pt idx="2">
                  <c:v>145</c:v>
                </c:pt>
                <c:pt idx="3">
                  <c:v>150</c:v>
                </c:pt>
                <c:pt idx="4">
                  <c:v>152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B08-46E1-9388-E6AE3D6868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473152"/>
        <c:axId val="191368000"/>
      </c:lineChart>
      <c:catAx>
        <c:axId val="191471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91367424"/>
        <c:crosses val="autoZero"/>
        <c:auto val="1"/>
        <c:lblAlgn val="ctr"/>
        <c:lblOffset val="100"/>
        <c:noMultiLvlLbl val="0"/>
      </c:catAx>
      <c:valAx>
        <c:axId val="191367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1471616"/>
        <c:crosses val="autoZero"/>
        <c:crossBetween val="between"/>
      </c:valAx>
      <c:valAx>
        <c:axId val="191368000"/>
        <c:scaling>
          <c:orientation val="minMax"/>
          <c:min val="100"/>
        </c:scaling>
        <c:delete val="0"/>
        <c:axPos val="r"/>
        <c:numFmt formatCode="General" sourceLinked="1"/>
        <c:majorTickMark val="out"/>
        <c:minorTickMark val="none"/>
        <c:tickLblPos val="nextTo"/>
        <c:crossAx val="191473152"/>
        <c:crosses val="max"/>
        <c:crossBetween val="between"/>
      </c:valAx>
      <c:catAx>
        <c:axId val="191473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1368000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4.1810593419449912E-2"/>
          <c:y val="0.88218498999181938"/>
          <c:w val="0.92739145888680186"/>
          <c:h val="0.11781501000818061"/>
        </c:manualLayout>
      </c:layout>
      <c:overlay val="0"/>
      <c:txPr>
        <a:bodyPr/>
        <a:lstStyle/>
        <a:p>
          <a:pPr>
            <a:defRPr sz="1400" b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'численность в школах'!$A$76</c:f>
              <c:strCache>
                <c:ptCount val="1"/>
                <c:pt idx="0">
                  <c:v>Численность обучающихся в общеобразовательных организациях</c:v>
                </c:pt>
              </c:strCache>
            </c:strRef>
          </c:tx>
          <c:spPr>
            <a:solidFill>
              <a:srgbClr val="63BDE1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2"/>
              <c:layout>
                <c:manualLayout>
                  <c:x val="-2.8714451734850301E-2"/>
                  <c:y val="-6.00901346053154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4B5-4389-B37D-47294E970029}"/>
                </c:ext>
              </c:extLst>
            </c:dLbl>
            <c:dLbl>
              <c:idx val="4"/>
              <c:layout>
                <c:manualLayout>
                  <c:x val="-2.5401245765444658E-2"/>
                  <c:y val="-3.277681569364258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4B5-4389-B37D-47294E970029}"/>
                </c:ext>
              </c:extLst>
            </c:dLbl>
            <c:spPr>
              <a:solidFill>
                <a:schemeClr val="bg1"/>
              </a:solidFill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'численность в школах'!$B$75:$F$75</c:f>
              <c:strCache>
                <c:ptCount val="5"/>
                <c:pt idx="0">
                  <c:v>2019/2020</c:v>
                </c:pt>
                <c:pt idx="1">
                  <c:v>2020/2021</c:v>
                </c:pt>
                <c:pt idx="2">
                  <c:v>2021/2022</c:v>
                </c:pt>
                <c:pt idx="3">
                  <c:v>2022/2023</c:v>
                </c:pt>
                <c:pt idx="4">
                  <c:v>2023/2024</c:v>
                </c:pt>
              </c:strCache>
            </c:strRef>
          </c:cat>
          <c:val>
            <c:numRef>
              <c:f>'численность в школах'!$B$76:$F$76</c:f>
              <c:numCache>
                <c:formatCode>General</c:formatCode>
                <c:ptCount val="5"/>
                <c:pt idx="0" formatCode="#,##0">
                  <c:v>65131</c:v>
                </c:pt>
                <c:pt idx="1">
                  <c:v>64791</c:v>
                </c:pt>
                <c:pt idx="2">
                  <c:v>66829</c:v>
                </c:pt>
                <c:pt idx="3">
                  <c:v>69076</c:v>
                </c:pt>
                <c:pt idx="4">
                  <c:v>70655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B5-4389-B37D-47294E9700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1557120"/>
        <c:axId val="191371456"/>
      </c:barChart>
      <c:lineChart>
        <c:grouping val="standard"/>
        <c:varyColors val="0"/>
        <c:ser>
          <c:idx val="1"/>
          <c:order val="1"/>
          <c:tx>
            <c:strRef>
              <c:f>'численность в школах'!$A$77</c:f>
              <c:strCache>
                <c:ptCount val="1"/>
                <c:pt idx="0">
                  <c:v>Количество детей, получающих образование вне организации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c:spPr>
          </c:marker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2-B4B5-4389-B37D-47294E970029}"/>
              </c:ext>
            </c:extLst>
          </c:dPt>
          <c:dLbls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'численность в школах'!$B$75:$F$75</c:f>
              <c:strCache>
                <c:ptCount val="5"/>
                <c:pt idx="0">
                  <c:v>2019/2020</c:v>
                </c:pt>
                <c:pt idx="1">
                  <c:v>2020/2021</c:v>
                </c:pt>
                <c:pt idx="2">
                  <c:v>2021/2022</c:v>
                </c:pt>
                <c:pt idx="3">
                  <c:v>2022/2023</c:v>
                </c:pt>
                <c:pt idx="4">
                  <c:v>2023/2024</c:v>
                </c:pt>
              </c:strCache>
            </c:strRef>
          </c:cat>
          <c:val>
            <c:numRef>
              <c:f>'численность в школах'!$B$77:$F$77</c:f>
              <c:numCache>
                <c:formatCode>General</c:formatCode>
                <c:ptCount val="5"/>
                <c:pt idx="0" formatCode="#,##0">
                  <c:v>113</c:v>
                </c:pt>
                <c:pt idx="1">
                  <c:v>63</c:v>
                </c:pt>
                <c:pt idx="2">
                  <c:v>677</c:v>
                </c:pt>
                <c:pt idx="3">
                  <c:v>725</c:v>
                </c:pt>
                <c:pt idx="4">
                  <c:v>1055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4B5-4389-B37D-47294E9700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726592"/>
        <c:axId val="191372032"/>
      </c:lineChart>
      <c:catAx>
        <c:axId val="1915571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учебные годы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91371456"/>
        <c:crosses val="autoZero"/>
        <c:auto val="1"/>
        <c:lblAlgn val="ctr"/>
        <c:lblOffset val="100"/>
        <c:noMultiLvlLbl val="0"/>
      </c:catAx>
      <c:valAx>
        <c:axId val="19137145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91557120"/>
        <c:crosses val="autoZero"/>
        <c:crossBetween val="between"/>
      </c:valAx>
      <c:valAx>
        <c:axId val="191372032"/>
        <c:scaling>
          <c:orientation val="minMax"/>
          <c:max val="1200"/>
          <c:min val="0"/>
        </c:scaling>
        <c:delete val="0"/>
        <c:axPos val="r"/>
        <c:numFmt formatCode="#,##0" sourceLinked="1"/>
        <c:majorTickMark val="out"/>
        <c:minorTickMark val="none"/>
        <c:tickLblPos val="nextTo"/>
        <c:crossAx val="191726592"/>
        <c:crosses val="max"/>
        <c:crossBetween val="between"/>
        <c:minorUnit val="50"/>
      </c:valAx>
      <c:catAx>
        <c:axId val="191726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1372032"/>
        <c:crosses val="autoZero"/>
        <c:auto val="1"/>
        <c:lblAlgn val="ctr"/>
        <c:lblOffset val="100"/>
        <c:noMultiLvlLbl val="0"/>
      </c:catAx>
    </c:plotArea>
    <c:legend>
      <c:legendPos val="b"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8300474887964705E-2"/>
          <c:y val="4.1348953827656486E-2"/>
          <c:w val="0.66705135047424324"/>
          <c:h val="0.837698860720517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'численность в школах'!$A$137</c:f>
              <c:strCache>
                <c:ptCount val="1"/>
                <c:pt idx="0">
                  <c:v>Количество обучающихся в классах  для детей с ОВЗ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'численность в школах'!$B$136:$F$136</c:f>
              <c:strCache>
                <c:ptCount val="5"/>
                <c:pt idx="0">
                  <c:v>2019/2020</c:v>
                </c:pt>
                <c:pt idx="1">
                  <c:v>2020/2021</c:v>
                </c:pt>
                <c:pt idx="2">
                  <c:v>2021/2022</c:v>
                </c:pt>
                <c:pt idx="3">
                  <c:v>2022/2023</c:v>
                </c:pt>
                <c:pt idx="4">
                  <c:v>2023/2024</c:v>
                </c:pt>
              </c:strCache>
            </c:strRef>
          </c:cat>
          <c:val>
            <c:numRef>
              <c:f>'численность в школах'!$B$137:$F$137</c:f>
              <c:numCache>
                <c:formatCode>General</c:formatCode>
                <c:ptCount val="5"/>
                <c:pt idx="0">
                  <c:v>1446</c:v>
                </c:pt>
                <c:pt idx="1">
                  <c:v>1415</c:v>
                </c:pt>
                <c:pt idx="2">
                  <c:v>1367</c:v>
                </c:pt>
                <c:pt idx="3">
                  <c:v>1407</c:v>
                </c:pt>
                <c:pt idx="4">
                  <c:v>1480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4B-4D2F-A550-1D1675059511}"/>
            </c:ext>
          </c:extLst>
        </c:ser>
        <c:ser>
          <c:idx val="1"/>
          <c:order val="1"/>
          <c:tx>
            <c:strRef>
              <c:f>'численность в школах'!$A$138</c:f>
              <c:strCache>
                <c:ptCount val="1"/>
                <c:pt idx="0">
                  <c:v>Количество обучающихся с ОВЗ на инклюзии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'численность в школах'!$B$136:$F$136</c:f>
              <c:strCache>
                <c:ptCount val="5"/>
                <c:pt idx="0">
                  <c:v>2019/2020</c:v>
                </c:pt>
                <c:pt idx="1">
                  <c:v>2020/2021</c:v>
                </c:pt>
                <c:pt idx="2">
                  <c:v>2021/2022</c:v>
                </c:pt>
                <c:pt idx="3">
                  <c:v>2022/2023</c:v>
                </c:pt>
                <c:pt idx="4">
                  <c:v>2023/2024</c:v>
                </c:pt>
              </c:strCache>
            </c:strRef>
          </c:cat>
          <c:val>
            <c:numRef>
              <c:f>'численность в школах'!$B$138:$F$138</c:f>
              <c:numCache>
                <c:formatCode>General</c:formatCode>
                <c:ptCount val="5"/>
                <c:pt idx="0">
                  <c:v>556</c:v>
                </c:pt>
                <c:pt idx="1">
                  <c:v>645</c:v>
                </c:pt>
                <c:pt idx="2">
                  <c:v>694</c:v>
                </c:pt>
                <c:pt idx="3">
                  <c:v>829</c:v>
                </c:pt>
                <c:pt idx="4">
                  <c:v>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4B-4D2F-A550-1D16750595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992448"/>
        <c:axId val="191369728"/>
      </c:barChart>
      <c:lineChart>
        <c:grouping val="standard"/>
        <c:varyColors val="0"/>
        <c:ser>
          <c:idx val="2"/>
          <c:order val="2"/>
          <c:tx>
            <c:strRef>
              <c:f>'численность в школах'!$A$139</c:f>
              <c:strCache>
                <c:ptCount val="1"/>
                <c:pt idx="0">
                  <c:v>Всего детей с ОВЗ</c:v>
                </c:pt>
              </c:strCache>
            </c:strRef>
          </c:tx>
          <c:marker>
            <c:spPr>
              <a:ln w="25400"/>
            </c:spPr>
          </c:marker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'численность в школах'!$B$136:$F$136</c:f>
              <c:strCache>
                <c:ptCount val="5"/>
                <c:pt idx="0">
                  <c:v>2019/2020</c:v>
                </c:pt>
                <c:pt idx="1">
                  <c:v>2020/2021</c:v>
                </c:pt>
                <c:pt idx="2">
                  <c:v>2021/2022</c:v>
                </c:pt>
                <c:pt idx="3">
                  <c:v>2022/2023</c:v>
                </c:pt>
                <c:pt idx="4">
                  <c:v>2023/2024</c:v>
                </c:pt>
              </c:strCache>
            </c:strRef>
          </c:cat>
          <c:val>
            <c:numRef>
              <c:f>'численность в школах'!$B$139:$F$139</c:f>
              <c:numCache>
                <c:formatCode>General</c:formatCode>
                <c:ptCount val="5"/>
                <c:pt idx="0">
                  <c:v>2002</c:v>
                </c:pt>
                <c:pt idx="1">
                  <c:v>2060</c:v>
                </c:pt>
                <c:pt idx="2">
                  <c:v>2061</c:v>
                </c:pt>
                <c:pt idx="3">
                  <c:v>2236</c:v>
                </c:pt>
                <c:pt idx="4">
                  <c:v>2414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4B-4D2F-A550-1D16750595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9992448"/>
        <c:axId val="191369728"/>
      </c:lineChart>
      <c:catAx>
        <c:axId val="189992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91369728"/>
        <c:crosses val="autoZero"/>
        <c:auto val="1"/>
        <c:lblAlgn val="ctr"/>
        <c:lblOffset val="100"/>
        <c:noMultiLvlLbl val="0"/>
      </c:catAx>
      <c:valAx>
        <c:axId val="1913697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9992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993158723100617"/>
          <c:y val="0.21344027213677219"/>
          <c:w val="0.24221573986576783"/>
          <c:h val="0.71836629961437515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кадры!$B$48</c:f>
              <c:strCache>
                <c:ptCount val="1"/>
                <c:pt idx="0">
                  <c:v>Количество вакансий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кадры!$A$49:$A$54</c:f>
              <c:strCache>
                <c:ptCount val="6"/>
                <c:pt idx="0">
                  <c:v>Воспитатель</c:v>
                </c:pt>
                <c:pt idx="1">
                  <c:v>Учитель математики</c:v>
                </c:pt>
                <c:pt idx="2">
                  <c:v>Учитель начальных классов</c:v>
                </c:pt>
                <c:pt idx="3">
                  <c:v>Учитель английского языка</c:v>
                </c:pt>
                <c:pt idx="4">
                  <c:v>Учитель русского языка и литературы</c:v>
                </c:pt>
                <c:pt idx="5">
                  <c:v>Педагог дополнительного образования</c:v>
                </c:pt>
              </c:strCache>
            </c:strRef>
          </c:cat>
          <c:val>
            <c:numRef>
              <c:f>кадры!$B$49:$B$54</c:f>
              <c:numCache>
                <c:formatCode>General</c:formatCode>
                <c:ptCount val="6"/>
                <c:pt idx="0">
                  <c:v>122</c:v>
                </c:pt>
                <c:pt idx="1">
                  <c:v>64</c:v>
                </c:pt>
                <c:pt idx="2">
                  <c:v>60</c:v>
                </c:pt>
                <c:pt idx="3">
                  <c:v>44</c:v>
                </c:pt>
                <c:pt idx="4">
                  <c:v>39</c:v>
                </c:pt>
                <c:pt idx="5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5C-4D12-BC8B-D5DA69F0DB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90232576"/>
        <c:axId val="129061376"/>
      </c:barChart>
      <c:catAx>
        <c:axId val="19023257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9061376"/>
        <c:crosses val="autoZero"/>
        <c:auto val="1"/>
        <c:lblAlgn val="ctr"/>
        <c:lblOffset val="100"/>
        <c:noMultiLvlLbl val="0"/>
      </c:catAx>
      <c:valAx>
        <c:axId val="129061376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0232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1EF9AA-C52A-4F7A-B3B9-0A62EF88F484}" type="doc">
      <dgm:prSet loTypeId="urn:microsoft.com/office/officeart/2005/8/layout/venn1" loCatId="relationship" qsTypeId="urn:microsoft.com/office/officeart/2005/8/quickstyle/simple4" qsCatId="simple" csTypeId="urn:microsoft.com/office/officeart/2005/8/colors/colorful1" csCatId="colorful" phldr="1"/>
      <dgm:spPr/>
    </dgm:pt>
    <dgm:pt modelId="{28051395-692F-4F55-B682-0088AEA1D5EA}">
      <dgm:prSet phldrT="[Текст]" custT="1"/>
      <dgm:spPr/>
      <dgm:t>
        <a:bodyPr/>
        <a:lstStyle/>
        <a:p>
          <a:pPr algn="ctr"/>
          <a:r>
            <a:rPr lang="ru-RU" sz="2400" b="1" dirty="0">
              <a:latin typeface="Arial Black" panose="020B0A04020102020204" pitchFamily="34" charset="0"/>
            </a:rPr>
            <a:t>Создание комфортной и безопасной образовательной среды</a:t>
          </a:r>
        </a:p>
      </dgm:t>
    </dgm:pt>
    <dgm:pt modelId="{BAD45D21-8BD3-4649-91C0-150857F3CD54}" type="parTrans" cxnId="{11308BC6-D1DB-4C3C-B9C1-0A58FE9E2FA8}">
      <dgm:prSet/>
      <dgm:spPr/>
      <dgm:t>
        <a:bodyPr/>
        <a:lstStyle/>
        <a:p>
          <a:pPr algn="ctr"/>
          <a:endParaRPr lang="ru-RU"/>
        </a:p>
      </dgm:t>
    </dgm:pt>
    <dgm:pt modelId="{4AA43ED8-17F2-4815-A66A-39DA14D034F1}" type="sibTrans" cxnId="{11308BC6-D1DB-4C3C-B9C1-0A58FE9E2FA8}">
      <dgm:prSet/>
      <dgm:spPr/>
      <dgm:t>
        <a:bodyPr/>
        <a:lstStyle/>
        <a:p>
          <a:pPr algn="ctr"/>
          <a:endParaRPr lang="ru-RU"/>
        </a:p>
      </dgm:t>
    </dgm:pt>
    <dgm:pt modelId="{9EDDE2E3-6BF7-4CED-A825-1849631888BF}">
      <dgm:prSet phldrT="[Текст]" custT="1"/>
      <dgm:spPr/>
      <dgm:t>
        <a:bodyPr/>
        <a:lstStyle/>
        <a:p>
          <a:pPr algn="ctr"/>
          <a:r>
            <a:rPr lang="ru-RU" sz="2400" b="1" dirty="0">
              <a:latin typeface="Arial Black" panose="020B0A04020102020204" pitchFamily="34" charset="0"/>
            </a:rPr>
            <a:t>Построение эффективной системы воспитания</a:t>
          </a:r>
        </a:p>
      </dgm:t>
    </dgm:pt>
    <dgm:pt modelId="{F16AF083-4993-4AF6-9B11-4CC0A2E969BF}" type="parTrans" cxnId="{C41EC81F-EDC6-418F-BF67-4666E9A7D42F}">
      <dgm:prSet/>
      <dgm:spPr/>
      <dgm:t>
        <a:bodyPr/>
        <a:lstStyle/>
        <a:p>
          <a:pPr algn="ctr"/>
          <a:endParaRPr lang="ru-RU"/>
        </a:p>
      </dgm:t>
    </dgm:pt>
    <dgm:pt modelId="{68B63DF3-1FB0-4C2E-9318-499F7CD083F6}" type="sibTrans" cxnId="{C41EC81F-EDC6-418F-BF67-4666E9A7D42F}">
      <dgm:prSet/>
      <dgm:spPr/>
      <dgm:t>
        <a:bodyPr/>
        <a:lstStyle/>
        <a:p>
          <a:pPr algn="ctr"/>
          <a:endParaRPr lang="ru-RU"/>
        </a:p>
      </dgm:t>
    </dgm:pt>
    <dgm:pt modelId="{3A8D8C56-9CA1-4A72-A379-09CEBC5CFF25}" type="pres">
      <dgm:prSet presAssocID="{431EF9AA-C52A-4F7A-B3B9-0A62EF88F484}" presName="compositeShape" presStyleCnt="0">
        <dgm:presLayoutVars>
          <dgm:chMax val="7"/>
          <dgm:dir/>
          <dgm:resizeHandles val="exact"/>
        </dgm:presLayoutVars>
      </dgm:prSet>
      <dgm:spPr/>
    </dgm:pt>
    <dgm:pt modelId="{8B0F519A-9A19-42B0-AC28-5291D38AB680}" type="pres">
      <dgm:prSet presAssocID="{28051395-692F-4F55-B682-0088AEA1D5EA}" presName="circ1" presStyleLbl="vennNode1" presStyleIdx="0" presStyleCnt="2" custScaleX="185122" custLinFactNeighborX="-33298" custLinFactNeighborY="-273"/>
      <dgm:spPr/>
    </dgm:pt>
    <dgm:pt modelId="{1F62863E-052B-4468-8F4A-4D7B14C61973}" type="pres">
      <dgm:prSet presAssocID="{28051395-692F-4F55-B682-0088AEA1D5E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FA7EE8B-7311-420F-A32F-6F94749EB918}" type="pres">
      <dgm:prSet presAssocID="{9EDDE2E3-6BF7-4CED-A825-1849631888BF}" presName="circ2" presStyleLbl="vennNode1" presStyleIdx="1" presStyleCnt="2" custScaleX="186491" custLinFactNeighborX="50083" custLinFactNeighborY="274"/>
      <dgm:spPr/>
    </dgm:pt>
    <dgm:pt modelId="{FB9D1E49-E76C-4285-B2B5-E50976BB3AC1}" type="pres">
      <dgm:prSet presAssocID="{9EDDE2E3-6BF7-4CED-A825-1849631888B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3CB5514-F193-42C0-9C01-A5C47237B1C5}" type="presOf" srcId="{28051395-692F-4F55-B682-0088AEA1D5EA}" destId="{1F62863E-052B-4468-8F4A-4D7B14C61973}" srcOrd="1" destOrd="0" presId="urn:microsoft.com/office/officeart/2005/8/layout/venn1"/>
    <dgm:cxn modelId="{C41EC81F-EDC6-418F-BF67-4666E9A7D42F}" srcId="{431EF9AA-C52A-4F7A-B3B9-0A62EF88F484}" destId="{9EDDE2E3-6BF7-4CED-A825-1849631888BF}" srcOrd="1" destOrd="0" parTransId="{F16AF083-4993-4AF6-9B11-4CC0A2E969BF}" sibTransId="{68B63DF3-1FB0-4C2E-9318-499F7CD083F6}"/>
    <dgm:cxn modelId="{DE077F63-D3FF-4027-BE92-17580F4C313C}" type="presOf" srcId="{431EF9AA-C52A-4F7A-B3B9-0A62EF88F484}" destId="{3A8D8C56-9CA1-4A72-A379-09CEBC5CFF25}" srcOrd="0" destOrd="0" presId="urn:microsoft.com/office/officeart/2005/8/layout/venn1"/>
    <dgm:cxn modelId="{3A147899-FBBF-4B52-AA80-99FB5A56D7F0}" type="presOf" srcId="{28051395-692F-4F55-B682-0088AEA1D5EA}" destId="{8B0F519A-9A19-42B0-AC28-5291D38AB680}" srcOrd="0" destOrd="0" presId="urn:microsoft.com/office/officeart/2005/8/layout/venn1"/>
    <dgm:cxn modelId="{E277439C-C957-44F5-8AD4-5643984621B4}" type="presOf" srcId="{9EDDE2E3-6BF7-4CED-A825-1849631888BF}" destId="{CFA7EE8B-7311-420F-A32F-6F94749EB918}" srcOrd="0" destOrd="0" presId="urn:microsoft.com/office/officeart/2005/8/layout/venn1"/>
    <dgm:cxn modelId="{B1C19EB9-8A24-4D15-8314-C273A1093B15}" type="presOf" srcId="{9EDDE2E3-6BF7-4CED-A825-1849631888BF}" destId="{FB9D1E49-E76C-4285-B2B5-E50976BB3AC1}" srcOrd="1" destOrd="0" presId="urn:microsoft.com/office/officeart/2005/8/layout/venn1"/>
    <dgm:cxn modelId="{11308BC6-D1DB-4C3C-B9C1-0A58FE9E2FA8}" srcId="{431EF9AA-C52A-4F7A-B3B9-0A62EF88F484}" destId="{28051395-692F-4F55-B682-0088AEA1D5EA}" srcOrd="0" destOrd="0" parTransId="{BAD45D21-8BD3-4649-91C0-150857F3CD54}" sibTransId="{4AA43ED8-17F2-4815-A66A-39DA14D034F1}"/>
    <dgm:cxn modelId="{4C4C3C70-6438-469C-BBD2-011EFF6DC636}" type="presParOf" srcId="{3A8D8C56-9CA1-4A72-A379-09CEBC5CFF25}" destId="{8B0F519A-9A19-42B0-AC28-5291D38AB680}" srcOrd="0" destOrd="0" presId="urn:microsoft.com/office/officeart/2005/8/layout/venn1"/>
    <dgm:cxn modelId="{1C2527DF-B83C-4416-BA9B-75FB261B2D0D}" type="presParOf" srcId="{3A8D8C56-9CA1-4A72-A379-09CEBC5CFF25}" destId="{1F62863E-052B-4468-8F4A-4D7B14C61973}" srcOrd="1" destOrd="0" presId="urn:microsoft.com/office/officeart/2005/8/layout/venn1"/>
    <dgm:cxn modelId="{B7E33F50-DEB8-4107-BC07-0923D02EC86B}" type="presParOf" srcId="{3A8D8C56-9CA1-4A72-A379-09CEBC5CFF25}" destId="{CFA7EE8B-7311-420F-A32F-6F94749EB918}" srcOrd="2" destOrd="0" presId="urn:microsoft.com/office/officeart/2005/8/layout/venn1"/>
    <dgm:cxn modelId="{FAE2FF32-F478-49B6-813F-8E93AB27D184}" type="presParOf" srcId="{3A8D8C56-9CA1-4A72-A379-09CEBC5CFF25}" destId="{FB9D1E49-E76C-4285-B2B5-E50976BB3AC1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F519A-9A19-42B0-AC28-5291D38AB680}">
      <dsp:nvSpPr>
        <dsp:cNvPr id="0" name=""/>
        <dsp:cNvSpPr/>
      </dsp:nvSpPr>
      <dsp:spPr>
        <a:xfrm>
          <a:off x="56768" y="14"/>
          <a:ext cx="5418314" cy="2926888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Arial Black" panose="020B0A04020102020204" pitchFamily="34" charset="0"/>
            </a:rPr>
            <a:t>Создание комфортной и безопасной образовательной среды</a:t>
          </a:r>
        </a:p>
      </dsp:txBody>
      <dsp:txXfrm>
        <a:off x="813380" y="345157"/>
        <a:ext cx="3124073" cy="2236602"/>
      </dsp:txXfrm>
    </dsp:sp>
    <dsp:sp modelId="{CFA7EE8B-7311-420F-A32F-6F94749EB918}">
      <dsp:nvSpPr>
        <dsp:cNvPr id="0" name=""/>
        <dsp:cNvSpPr/>
      </dsp:nvSpPr>
      <dsp:spPr>
        <a:xfrm>
          <a:off x="4152163" y="16009"/>
          <a:ext cx="5458383" cy="2926888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Arial Black" panose="020B0A04020102020204" pitchFamily="34" charset="0"/>
            </a:rPr>
            <a:t>Построение эффективной системы воспитания</a:t>
          </a:r>
        </a:p>
      </dsp:txBody>
      <dsp:txXfrm>
        <a:off x="5701163" y="361152"/>
        <a:ext cx="3147176" cy="2236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5.010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5.010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5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1.639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5.010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5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1.639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5.010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5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1.639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5.010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5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1.639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5.010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5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1.639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5.010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5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1.639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5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5.010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5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1.639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5.010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5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1.639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1.639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5.010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5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1.639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5.010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5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1.639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5.010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5.010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5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1.639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5.010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5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1.639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5.010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5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1.639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5.010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5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1.639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5.010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5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1.639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5.010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5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1.639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5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5.010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5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1.639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5.010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5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1.639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1.639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5.010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5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1.639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5.010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8:05:15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0T18:06:41.639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45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1" name="Shape 45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057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898525" rtl="0" eaLnBrk="0" fontAlgn="base" hangingPunct="0">
      <a:spcBef>
        <a:spcPct val="30000"/>
      </a:spcBef>
      <a:spcAft>
        <a:spcPct val="0"/>
      </a:spcAft>
      <a:defRPr>
        <a:solidFill>
          <a:schemeClr val="tx1"/>
        </a:solidFill>
        <a:latin typeface="+mn-lt"/>
        <a:ea typeface="+mn-ea"/>
        <a:cs typeface="+mn-cs"/>
        <a:sym typeface="Calibri" pitchFamily="34" charset="0"/>
      </a:defRPr>
    </a:lvl1pPr>
    <a:lvl2pPr marL="742950" indent="-285750" algn="l" defTabSz="898525" rtl="0" eaLnBrk="0" fontAlgn="base" hangingPunct="0">
      <a:spcBef>
        <a:spcPct val="30000"/>
      </a:spcBef>
      <a:spcAft>
        <a:spcPct val="0"/>
      </a:spcAft>
      <a:defRPr>
        <a:solidFill>
          <a:schemeClr val="tx1"/>
        </a:solidFill>
        <a:latin typeface="+mn-lt"/>
        <a:ea typeface="+mn-ea"/>
        <a:cs typeface="+mn-cs"/>
        <a:sym typeface="Calibri" pitchFamily="34" charset="0"/>
      </a:defRPr>
    </a:lvl2pPr>
    <a:lvl3pPr marL="1143000" indent="-228600" algn="l" defTabSz="898525" rtl="0" eaLnBrk="0" fontAlgn="base" hangingPunct="0">
      <a:spcBef>
        <a:spcPct val="30000"/>
      </a:spcBef>
      <a:spcAft>
        <a:spcPct val="0"/>
      </a:spcAft>
      <a:defRPr>
        <a:solidFill>
          <a:schemeClr val="tx1"/>
        </a:solidFill>
        <a:latin typeface="+mn-lt"/>
        <a:ea typeface="+mn-ea"/>
        <a:cs typeface="+mn-cs"/>
        <a:sym typeface="Calibri" pitchFamily="34" charset="0"/>
      </a:defRPr>
    </a:lvl3pPr>
    <a:lvl4pPr marL="1600200" indent="-228600" algn="l" defTabSz="898525" rtl="0" eaLnBrk="0" fontAlgn="base" hangingPunct="0">
      <a:spcBef>
        <a:spcPct val="30000"/>
      </a:spcBef>
      <a:spcAft>
        <a:spcPct val="0"/>
      </a:spcAft>
      <a:defRPr>
        <a:solidFill>
          <a:schemeClr val="tx1"/>
        </a:solidFill>
        <a:latin typeface="+mn-lt"/>
        <a:ea typeface="+mn-ea"/>
        <a:cs typeface="+mn-cs"/>
        <a:sym typeface="Calibri" pitchFamily="34" charset="0"/>
      </a:defRPr>
    </a:lvl4pPr>
    <a:lvl5pPr marL="2057400" indent="-228600" algn="l" defTabSz="898525" rtl="0" eaLnBrk="0" fontAlgn="base" hangingPunct="0">
      <a:spcBef>
        <a:spcPct val="30000"/>
      </a:spcBef>
      <a:spcAft>
        <a:spcPct val="0"/>
      </a:spcAft>
      <a:defRPr>
        <a:solidFill>
          <a:schemeClr val="tx1"/>
        </a:solidFill>
        <a:latin typeface="+mn-lt"/>
        <a:ea typeface="+mn-ea"/>
        <a:cs typeface="+mn-cs"/>
        <a:sym typeface="Calibri" pitchFamily="34" charset="0"/>
      </a:defRPr>
    </a:lvl5pPr>
    <a:lvl6pPr indent="721277" defTabSz="899726" latinLnBrk="0">
      <a:defRPr>
        <a:latin typeface="+mn-lt"/>
        <a:ea typeface="+mn-ea"/>
        <a:cs typeface="+mn-cs"/>
        <a:sym typeface="Calibri"/>
      </a:defRPr>
    </a:lvl6pPr>
    <a:lvl7pPr indent="865532" defTabSz="899726" latinLnBrk="0">
      <a:defRPr>
        <a:latin typeface="+mn-lt"/>
        <a:ea typeface="+mn-ea"/>
        <a:cs typeface="+mn-cs"/>
        <a:sym typeface="Calibri"/>
      </a:defRPr>
    </a:lvl7pPr>
    <a:lvl8pPr indent="1009788" defTabSz="899726" latinLnBrk="0">
      <a:defRPr>
        <a:latin typeface="+mn-lt"/>
        <a:ea typeface="+mn-ea"/>
        <a:cs typeface="+mn-cs"/>
        <a:sym typeface="Calibri"/>
      </a:defRPr>
    </a:lvl8pPr>
    <a:lvl9pPr indent="1154043" defTabSz="899726" latinLnBrk="0">
      <a:defRPr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 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961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71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25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991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822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BB2350-3865-4388-88CF-4738E50504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67158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pic" sz="quarter" idx="13"/>
          </p:nvPr>
        </p:nvSpPr>
        <p:spPr>
          <a:xfrm>
            <a:off x="696489" y="3342651"/>
            <a:ext cx="3218199" cy="2575809"/>
          </a:xfrm>
          <a:prstGeom prst="rect">
            <a:avLst/>
          </a:prstGeom>
        </p:spPr>
        <p:txBody>
          <a:bodyPr lIns="91439" tIns="45719" rIns="91439" bIns="45719"/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27" name="Shape 27"/>
          <p:cNvSpPr>
            <a:spLocks noGrp="1"/>
          </p:cNvSpPr>
          <p:nvPr>
            <p:ph type="pic" sz="quarter" idx="14"/>
          </p:nvPr>
        </p:nvSpPr>
        <p:spPr>
          <a:xfrm>
            <a:off x="4207051" y="3342651"/>
            <a:ext cx="3218199" cy="2575809"/>
          </a:xfrm>
          <a:prstGeom prst="rect">
            <a:avLst/>
          </a:prstGeom>
        </p:spPr>
        <p:txBody>
          <a:bodyPr lIns="91439" tIns="45719" rIns="91439" bIns="45719"/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4" name="Shape 2"/>
          <p:cNvSpPr>
            <a:spLocks noGrp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73FC98-8DE7-4FFB-A550-D48C7F200B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507765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pic" idx="13"/>
          </p:nvPr>
        </p:nvSpPr>
        <p:spPr>
          <a:xfrm>
            <a:off x="-1" y="772412"/>
            <a:ext cx="13439776" cy="6014859"/>
          </a:xfrm>
          <a:prstGeom prst="rect">
            <a:avLst/>
          </a:prstGeom>
        </p:spPr>
        <p:txBody>
          <a:bodyPr lIns="91439" tIns="45719" rIns="91439" bIns="45719"/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0ADC1B-6C17-4AC0-877D-B49EEADF26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358483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a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pic" sz="half" idx="13"/>
          </p:nvPr>
        </p:nvSpPr>
        <p:spPr>
          <a:xfrm>
            <a:off x="-1" y="772412"/>
            <a:ext cx="13439776" cy="3007429"/>
          </a:xfrm>
          <a:prstGeom prst="rect">
            <a:avLst/>
          </a:prstGeom>
        </p:spPr>
        <p:txBody>
          <a:bodyPr lIns="91439" tIns="45719" rIns="91439" bIns="45719"/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A01D4F-0B7A-4DD7-BA71-6C09356B74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184002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ight Imag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/>
          </p:cNvSpPr>
          <p:nvPr>
            <p:ph type="pic" sz="half" idx="13"/>
          </p:nvPr>
        </p:nvSpPr>
        <p:spPr>
          <a:xfrm>
            <a:off x="7734870" y="772412"/>
            <a:ext cx="5704905" cy="6014859"/>
          </a:xfrm>
          <a:prstGeom prst="rect">
            <a:avLst/>
          </a:prstGeom>
        </p:spPr>
        <p:txBody>
          <a:bodyPr lIns="91439" tIns="45719" rIns="91439" bIns="45719"/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97C59F-CCBA-4CCE-88AC-634718DF730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042606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12659866" y="6396027"/>
            <a:ext cx="225157" cy="222272"/>
          </a:xfrm>
          <a:prstGeom prst="rect">
            <a:avLst/>
          </a:prstGeom>
          <a:ln w="12700">
            <a:miter lim="400000"/>
          </a:ln>
        </p:spPr>
        <p:txBody>
          <a:bodyPr vert="horz" wrap="none" lIns="56721" tIns="56721" rIns="56721" bIns="56721" numCol="1" anchor="ctr" anchorCtr="0" compatLnSpc="1">
            <a:prstTxWarp prst="textNoShape">
              <a:avLst/>
            </a:prstTxWarp>
            <a:spAutoFit/>
          </a:bodyPr>
          <a:lstStyle>
            <a:lvl1pPr algn="r" eaLnBrk="1">
              <a:defRPr sz="700">
                <a:solidFill>
                  <a:srgbClr val="77849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F1BDED3B-18BB-44F2-BFA8-2007902E615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27" name="Shape 3"/>
          <p:cNvSpPr>
            <a:spLocks noGrp="1"/>
          </p:cNvSpPr>
          <p:nvPr>
            <p:ph type="title"/>
          </p:nvPr>
        </p:nvSpPr>
        <p:spPr bwMode="auto">
          <a:xfrm>
            <a:off x="672490" y="852491"/>
            <a:ext cx="12094799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6721" tIns="56721" rIns="56721" bIns="5672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>
                <a:sym typeface="Calibri Light" pitchFamily="34" charset="0"/>
              </a:rPr>
              <a:t>Текст заголовка</a:t>
            </a:r>
          </a:p>
        </p:txBody>
      </p:sp>
      <p:sp>
        <p:nvSpPr>
          <p:cNvPr id="1028" name="Shape 4"/>
          <p:cNvSpPr>
            <a:spLocks noGrp="1"/>
          </p:cNvSpPr>
          <p:nvPr>
            <p:ph type="body" idx="1"/>
          </p:nvPr>
        </p:nvSpPr>
        <p:spPr bwMode="auto">
          <a:xfrm>
            <a:off x="672490" y="2176463"/>
            <a:ext cx="12094799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6721" tIns="56721" rIns="56721" bIns="567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>
                <a:sym typeface="Calibri" pitchFamily="34" charset="0"/>
              </a:rPr>
              <a:t>Уровень текста 1</a:t>
            </a:r>
          </a:p>
          <a:p>
            <a:pPr lvl="1"/>
            <a:r>
              <a:rPr lang="ru-RU" altLang="ru-RU">
                <a:sym typeface="Calibri" pitchFamily="34" charset="0"/>
              </a:rPr>
              <a:t>Уровень текста 2</a:t>
            </a:r>
          </a:p>
          <a:p>
            <a:pPr lvl="2"/>
            <a:r>
              <a:rPr lang="ru-RU" altLang="ru-RU">
                <a:sym typeface="Calibri" pitchFamily="34" charset="0"/>
              </a:rPr>
              <a:t>Уровень текста 3</a:t>
            </a:r>
          </a:p>
          <a:p>
            <a:pPr lvl="3"/>
            <a:r>
              <a:rPr lang="ru-RU" altLang="ru-RU">
                <a:sym typeface="Calibri" pitchFamily="34" charset="0"/>
              </a:rPr>
              <a:t>Уровень текста 4</a:t>
            </a:r>
          </a:p>
          <a:p>
            <a:pPr lvl="4"/>
            <a:r>
              <a:rPr lang="ru-RU" altLang="ru-RU">
                <a:sym typeface="Calibri" pitchFamily="34" charset="0"/>
              </a:rP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algn="l" defTabSz="75560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33639"/>
          </a:solidFill>
          <a:latin typeface="Calibri Light"/>
          <a:ea typeface="Calibri Light"/>
          <a:cs typeface="Calibri Light"/>
          <a:sym typeface="Calibri Light" pitchFamily="34" charset="0"/>
        </a:defRPr>
      </a:lvl1pPr>
      <a:lvl2pPr algn="l" defTabSz="75560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33639"/>
          </a:solidFill>
          <a:latin typeface="Calibri Light"/>
          <a:ea typeface="Calibri Light"/>
          <a:cs typeface="Calibri Light"/>
          <a:sym typeface="Calibri Light" pitchFamily="34" charset="0"/>
        </a:defRPr>
      </a:lvl2pPr>
      <a:lvl3pPr algn="l" defTabSz="75560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33639"/>
          </a:solidFill>
          <a:latin typeface="Calibri Light"/>
          <a:ea typeface="Calibri Light"/>
          <a:cs typeface="Calibri Light"/>
          <a:sym typeface="Calibri Light" pitchFamily="34" charset="0"/>
        </a:defRPr>
      </a:lvl3pPr>
      <a:lvl4pPr algn="l" defTabSz="75560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33639"/>
          </a:solidFill>
          <a:latin typeface="Calibri Light"/>
          <a:ea typeface="Calibri Light"/>
          <a:cs typeface="Calibri Light"/>
          <a:sym typeface="Calibri Light" pitchFamily="34" charset="0"/>
        </a:defRPr>
      </a:lvl4pPr>
      <a:lvl5pPr algn="l" defTabSz="75560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33639"/>
          </a:solidFill>
          <a:latin typeface="Calibri Light"/>
          <a:ea typeface="Calibri Light"/>
          <a:cs typeface="Calibri Light"/>
          <a:sym typeface="Calibri Light" pitchFamily="34" charset="0"/>
        </a:defRPr>
      </a:lvl5pPr>
      <a:lvl6pPr marL="0" marR="0" indent="0" algn="l" defTabSz="75591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75591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75591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75591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80965" indent="-180965" algn="l" defTabSz="75560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100000"/>
        <a:buFont typeface="Arial" pitchFamily="34" charset="0"/>
        <a:buChar char="•"/>
        <a:defRPr sz="2200">
          <a:solidFill>
            <a:srgbClr val="333639"/>
          </a:solidFill>
          <a:latin typeface="+mn-lt"/>
          <a:ea typeface="+mn-ea"/>
          <a:cs typeface="+mn-cs"/>
          <a:sym typeface="Calibri" pitchFamily="34" charset="0"/>
        </a:defRPr>
      </a:lvl1pPr>
      <a:lvl2pPr marL="453999" indent="-211126" algn="l" defTabSz="75560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100000"/>
        <a:buFont typeface="Arial" pitchFamily="34" charset="0"/>
        <a:buChar char="•"/>
        <a:defRPr sz="2200">
          <a:solidFill>
            <a:srgbClr val="333639"/>
          </a:solidFill>
          <a:latin typeface="+mn-lt"/>
          <a:ea typeface="+mn-ea"/>
          <a:cs typeface="+mn-cs"/>
          <a:sym typeface="Calibri" pitchFamily="34" charset="0"/>
        </a:defRPr>
      </a:lvl2pPr>
      <a:lvl3pPr marL="738146" indent="-253986" algn="l" defTabSz="75560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100000"/>
        <a:buFont typeface="Arial" pitchFamily="34" charset="0"/>
        <a:buChar char="•"/>
        <a:defRPr sz="2200">
          <a:solidFill>
            <a:srgbClr val="333639"/>
          </a:solidFill>
          <a:latin typeface="+mn-lt"/>
          <a:ea typeface="+mn-ea"/>
          <a:cs typeface="+mn-cs"/>
          <a:sym typeface="Calibri" pitchFamily="34" charset="0"/>
        </a:defRPr>
      </a:lvl3pPr>
      <a:lvl4pPr marL="1009593" indent="-282559" algn="l" defTabSz="75560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100000"/>
        <a:buFont typeface="Arial" pitchFamily="34" charset="0"/>
        <a:buChar char="•"/>
        <a:defRPr sz="2200">
          <a:solidFill>
            <a:srgbClr val="333639"/>
          </a:solidFill>
          <a:latin typeface="+mn-lt"/>
          <a:ea typeface="+mn-ea"/>
          <a:cs typeface="+mn-cs"/>
          <a:sym typeface="Calibri" pitchFamily="34" charset="0"/>
        </a:defRPr>
      </a:lvl4pPr>
      <a:lvl5pPr marL="1250879" indent="-282559" algn="l" defTabSz="75560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100000"/>
        <a:buFont typeface="Arial" pitchFamily="34" charset="0"/>
        <a:buChar char="•"/>
        <a:defRPr sz="2200">
          <a:solidFill>
            <a:srgbClr val="333639"/>
          </a:solidFill>
          <a:latin typeface="+mn-lt"/>
          <a:ea typeface="+mn-ea"/>
          <a:cs typeface="+mn-cs"/>
          <a:sym typeface="Calibri" pitchFamily="34" charset="0"/>
        </a:defRPr>
      </a:lvl5pPr>
      <a:lvl6pPr marL="1494779" marR="0" indent="-282796" algn="l" defTabSz="755918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6pPr>
      <a:lvl7pPr marL="1737176" marR="0" indent="-282796" algn="l" defTabSz="755918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7pPr>
      <a:lvl8pPr marL="1979573" marR="0" indent="-282796" algn="l" defTabSz="755918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8pPr>
      <a:lvl9pPr marL="2221969" marR="0" indent="-282796" algn="l" defTabSz="755918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1pPr>
      <a:lvl2pPr marL="0" marR="0" indent="242396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2pPr>
      <a:lvl3pPr marL="0" marR="0" indent="484793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3pPr>
      <a:lvl4pPr marL="0" marR="0" indent="727190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4pPr>
      <a:lvl5pPr marL="0" marR="0" indent="969587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5pPr>
      <a:lvl6pPr marL="0" marR="0" indent="1211983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6pPr>
      <a:lvl7pPr marL="0" marR="0" indent="1454380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7pPr>
      <a:lvl8pPr marL="0" marR="0" indent="1696776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8pPr>
      <a:lvl9pPr marL="0" marR="0" indent="1939174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10" Type="http://schemas.openxmlformats.org/officeDocument/2006/relationships/image" Target="../media/image23.png"/><Relationship Id="rId4" Type="http://schemas.openxmlformats.org/officeDocument/2006/relationships/image" Target="../media/image380.png"/><Relationship Id="rId9" Type="http://schemas.openxmlformats.org/officeDocument/2006/relationships/customXml" Target="../ink/ink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ustomXml" Target="../ink/ink6.xml"/><Relationship Id="rId7" Type="http://schemas.openxmlformats.org/officeDocument/2006/relationships/customXml" Target="../ink/ink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8.xml"/><Relationship Id="rId11" Type="http://schemas.openxmlformats.org/officeDocument/2006/relationships/image" Target="../media/image25.png"/><Relationship Id="rId5" Type="http://schemas.openxmlformats.org/officeDocument/2006/relationships/customXml" Target="../ink/ink7.xml"/><Relationship Id="rId10" Type="http://schemas.openxmlformats.org/officeDocument/2006/relationships/image" Target="../media/image24.png"/><Relationship Id="rId4" Type="http://schemas.openxmlformats.org/officeDocument/2006/relationships/image" Target="../media/image380.png"/><Relationship Id="rId9" Type="http://schemas.openxmlformats.org/officeDocument/2006/relationships/customXml" Target="../ink/ink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ustomXml" Target="../ink/ink11.xml"/><Relationship Id="rId7" Type="http://schemas.openxmlformats.org/officeDocument/2006/relationships/customXml" Target="../ink/ink1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3.xml"/><Relationship Id="rId5" Type="http://schemas.openxmlformats.org/officeDocument/2006/relationships/customXml" Target="../ink/ink12.xml"/><Relationship Id="rId10" Type="http://schemas.openxmlformats.org/officeDocument/2006/relationships/image" Target="../media/image24.png"/><Relationship Id="rId4" Type="http://schemas.openxmlformats.org/officeDocument/2006/relationships/image" Target="../media/image380.png"/><Relationship Id="rId9" Type="http://schemas.openxmlformats.org/officeDocument/2006/relationships/customXml" Target="../ink/ink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ustomXml" Target="../ink/ink16.xml"/><Relationship Id="rId7" Type="http://schemas.openxmlformats.org/officeDocument/2006/relationships/customXml" Target="../ink/ink1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8.xml"/><Relationship Id="rId11" Type="http://schemas.openxmlformats.org/officeDocument/2006/relationships/image" Target="../media/image26.png"/><Relationship Id="rId5" Type="http://schemas.openxmlformats.org/officeDocument/2006/relationships/customXml" Target="../ink/ink17.xml"/><Relationship Id="rId10" Type="http://schemas.openxmlformats.org/officeDocument/2006/relationships/image" Target="../media/image24.png"/><Relationship Id="rId4" Type="http://schemas.openxmlformats.org/officeDocument/2006/relationships/image" Target="../media/image190.png"/><Relationship Id="rId9" Type="http://schemas.openxmlformats.org/officeDocument/2006/relationships/customXml" Target="../ink/ink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ustomXml" Target="../ink/ink21.xml"/><Relationship Id="rId7" Type="http://schemas.openxmlformats.org/officeDocument/2006/relationships/customXml" Target="../ink/ink2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3.xml"/><Relationship Id="rId5" Type="http://schemas.openxmlformats.org/officeDocument/2006/relationships/customXml" Target="../ink/ink22.xml"/><Relationship Id="rId10" Type="http://schemas.openxmlformats.org/officeDocument/2006/relationships/image" Target="../media/image24.png"/><Relationship Id="rId4" Type="http://schemas.openxmlformats.org/officeDocument/2006/relationships/image" Target="../media/image190.png"/><Relationship Id="rId9" Type="http://schemas.openxmlformats.org/officeDocument/2006/relationships/customXml" Target="../ink/ink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jpeg"/><Relationship Id="rId3" Type="http://schemas.openxmlformats.org/officeDocument/2006/relationships/customXml" Target="../ink/ink26.xml"/><Relationship Id="rId7" Type="http://schemas.openxmlformats.org/officeDocument/2006/relationships/customXml" Target="../ink/ink29.xml"/><Relationship Id="rId12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8.xml"/><Relationship Id="rId11" Type="http://schemas.openxmlformats.org/officeDocument/2006/relationships/image" Target="../media/image27.jpeg"/><Relationship Id="rId5" Type="http://schemas.openxmlformats.org/officeDocument/2006/relationships/customXml" Target="../ink/ink27.xml"/><Relationship Id="rId10" Type="http://schemas.openxmlformats.org/officeDocument/2006/relationships/image" Target="../media/image24.png"/><Relationship Id="rId4" Type="http://schemas.openxmlformats.org/officeDocument/2006/relationships/image" Target="../media/image190.png"/><Relationship Id="rId9" Type="http://schemas.openxmlformats.org/officeDocument/2006/relationships/customXml" Target="../ink/ink3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2.jpg"/><Relationship Id="rId3" Type="http://schemas.openxmlformats.org/officeDocument/2006/relationships/customXml" Target="../ink/ink31.xml"/><Relationship Id="rId7" Type="http://schemas.openxmlformats.org/officeDocument/2006/relationships/customXml" Target="../ink/ink34.xml"/><Relationship Id="rId12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3.xml"/><Relationship Id="rId11" Type="http://schemas.openxmlformats.org/officeDocument/2006/relationships/image" Target="../media/image30.jpg"/><Relationship Id="rId5" Type="http://schemas.openxmlformats.org/officeDocument/2006/relationships/customXml" Target="../ink/ink32.xml"/><Relationship Id="rId10" Type="http://schemas.openxmlformats.org/officeDocument/2006/relationships/image" Target="../media/image30.png"/><Relationship Id="rId4" Type="http://schemas.openxmlformats.org/officeDocument/2006/relationships/image" Target="../media/image190.png"/><Relationship Id="rId9" Type="http://schemas.openxmlformats.org/officeDocument/2006/relationships/customXml" Target="../ink/ink35.xml"/><Relationship Id="rId1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ustomXml" Target="../ink/ink36.xml"/><Relationship Id="rId7" Type="http://schemas.openxmlformats.org/officeDocument/2006/relationships/customXml" Target="../ink/ink39.xml"/><Relationship Id="rId12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8.xml"/><Relationship Id="rId11" Type="http://schemas.openxmlformats.org/officeDocument/2006/relationships/image" Target="../media/image34.jpg"/><Relationship Id="rId5" Type="http://schemas.openxmlformats.org/officeDocument/2006/relationships/customXml" Target="../ink/ink37.xml"/><Relationship Id="rId10" Type="http://schemas.openxmlformats.org/officeDocument/2006/relationships/image" Target="../media/image24.png"/><Relationship Id="rId4" Type="http://schemas.openxmlformats.org/officeDocument/2006/relationships/image" Target="../media/image300.png"/><Relationship Id="rId9" Type="http://schemas.openxmlformats.org/officeDocument/2006/relationships/customXml" Target="../ink/ink4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8.jpeg"/><Relationship Id="rId3" Type="http://schemas.openxmlformats.org/officeDocument/2006/relationships/customXml" Target="../ink/ink41.xml"/><Relationship Id="rId7" Type="http://schemas.openxmlformats.org/officeDocument/2006/relationships/customXml" Target="../ink/ink44.xml"/><Relationship Id="rId12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43.xml"/><Relationship Id="rId11" Type="http://schemas.openxmlformats.org/officeDocument/2006/relationships/image" Target="../media/image36.jpeg"/><Relationship Id="rId5" Type="http://schemas.openxmlformats.org/officeDocument/2006/relationships/customXml" Target="../ink/ink42.xml"/><Relationship Id="rId10" Type="http://schemas.openxmlformats.org/officeDocument/2006/relationships/image" Target="../media/image24.png"/><Relationship Id="rId4" Type="http://schemas.openxmlformats.org/officeDocument/2006/relationships/image" Target="../media/image300.png"/><Relationship Id="rId9" Type="http://schemas.openxmlformats.org/officeDocument/2006/relationships/customXml" Target="../ink/ink4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1.jpeg"/><Relationship Id="rId3" Type="http://schemas.openxmlformats.org/officeDocument/2006/relationships/customXml" Target="../ink/ink46.xml"/><Relationship Id="rId7" Type="http://schemas.openxmlformats.org/officeDocument/2006/relationships/customXml" Target="../ink/ink49.xml"/><Relationship Id="rId12" Type="http://schemas.openxmlformats.org/officeDocument/2006/relationships/image" Target="../media/image4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48.xml"/><Relationship Id="rId11" Type="http://schemas.openxmlformats.org/officeDocument/2006/relationships/image" Target="../media/image39.jpeg"/><Relationship Id="rId5" Type="http://schemas.openxmlformats.org/officeDocument/2006/relationships/customXml" Target="../ink/ink47.xml"/><Relationship Id="rId10" Type="http://schemas.openxmlformats.org/officeDocument/2006/relationships/image" Target="../media/image24.png"/><Relationship Id="rId4" Type="http://schemas.openxmlformats.org/officeDocument/2006/relationships/image" Target="../media/image300.png"/><Relationship Id="rId9" Type="http://schemas.openxmlformats.org/officeDocument/2006/relationships/customXml" Target="../ink/ink5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4.jpeg"/><Relationship Id="rId3" Type="http://schemas.openxmlformats.org/officeDocument/2006/relationships/customXml" Target="../ink/ink51.xml"/><Relationship Id="rId7" Type="http://schemas.openxmlformats.org/officeDocument/2006/relationships/customXml" Target="../ink/ink54.xml"/><Relationship Id="rId12" Type="http://schemas.openxmlformats.org/officeDocument/2006/relationships/image" Target="../media/image4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53.xml"/><Relationship Id="rId11" Type="http://schemas.openxmlformats.org/officeDocument/2006/relationships/image" Target="../media/image42.jpeg"/><Relationship Id="rId5" Type="http://schemas.openxmlformats.org/officeDocument/2006/relationships/customXml" Target="../ink/ink52.xml"/><Relationship Id="rId10" Type="http://schemas.openxmlformats.org/officeDocument/2006/relationships/image" Target="../media/image24.png"/><Relationship Id="rId4" Type="http://schemas.openxmlformats.org/officeDocument/2006/relationships/image" Target="../media/image300.png"/><Relationship Id="rId9" Type="http://schemas.openxmlformats.org/officeDocument/2006/relationships/customXml" Target="../ink/ink5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ustomXml" Target="../ink/ink56.xml"/><Relationship Id="rId7" Type="http://schemas.openxmlformats.org/officeDocument/2006/relationships/customXml" Target="../ink/ink59.xml"/><Relationship Id="rId12" Type="http://schemas.openxmlformats.org/officeDocument/2006/relationships/image" Target="../media/image4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58.xml"/><Relationship Id="rId11" Type="http://schemas.openxmlformats.org/officeDocument/2006/relationships/image" Target="../media/image45.jpg"/><Relationship Id="rId5" Type="http://schemas.openxmlformats.org/officeDocument/2006/relationships/customXml" Target="../ink/ink57.xml"/><Relationship Id="rId10" Type="http://schemas.openxmlformats.org/officeDocument/2006/relationships/image" Target="../media/image24.png"/><Relationship Id="rId4" Type="http://schemas.openxmlformats.org/officeDocument/2006/relationships/image" Target="../media/image300.png"/><Relationship Id="rId9" Type="http://schemas.openxmlformats.org/officeDocument/2006/relationships/customXml" Target="../ink/ink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63.xml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3.xml"/><Relationship Id="rId7" Type="http://schemas.openxmlformats.org/officeDocument/2006/relationships/customXml" Target="../ink/ink62.xml"/><Relationship Id="rId12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0.png"/><Relationship Id="rId11" Type="http://schemas.openxmlformats.org/officeDocument/2006/relationships/customXml" Target="../ink/ink65.xml"/><Relationship Id="rId5" Type="http://schemas.openxmlformats.org/officeDocument/2006/relationships/customXml" Target="../ink/ink61.xml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customXml" Target="../ink/ink6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4.jpeg"/><Relationship Id="rId3" Type="http://schemas.openxmlformats.org/officeDocument/2006/relationships/customXml" Target="../ink/ink66.xml"/><Relationship Id="rId7" Type="http://schemas.openxmlformats.org/officeDocument/2006/relationships/customXml" Target="../ink/ink69.xml"/><Relationship Id="rId12" Type="http://schemas.openxmlformats.org/officeDocument/2006/relationships/image" Target="../media/image53.jpeg"/><Relationship Id="rId2" Type="http://schemas.openxmlformats.org/officeDocument/2006/relationships/image" Target="../media/image4.png"/><Relationship Id="rId16" Type="http://schemas.openxmlformats.org/officeDocument/2006/relationships/image" Target="../media/image57.jp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68.xml"/><Relationship Id="rId11" Type="http://schemas.openxmlformats.org/officeDocument/2006/relationships/image" Target="../media/image52.jpg"/><Relationship Id="rId5" Type="http://schemas.openxmlformats.org/officeDocument/2006/relationships/customXml" Target="../ink/ink67.xml"/><Relationship Id="rId15" Type="http://schemas.openxmlformats.org/officeDocument/2006/relationships/image" Target="../media/image56.jpeg"/><Relationship Id="rId10" Type="http://schemas.openxmlformats.org/officeDocument/2006/relationships/image" Target="../media/image24.png"/><Relationship Id="rId4" Type="http://schemas.openxmlformats.org/officeDocument/2006/relationships/image" Target="../media/image300.png"/><Relationship Id="rId9" Type="http://schemas.openxmlformats.org/officeDocument/2006/relationships/customXml" Target="../ink/ink70.xml"/><Relationship Id="rId1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ustomXml" Target="../ink/ink71.xml"/><Relationship Id="rId7" Type="http://schemas.openxmlformats.org/officeDocument/2006/relationships/customXml" Target="../ink/ink7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73.xml"/><Relationship Id="rId5" Type="http://schemas.openxmlformats.org/officeDocument/2006/relationships/customXml" Target="../ink/ink72.xml"/><Relationship Id="rId10" Type="http://schemas.openxmlformats.org/officeDocument/2006/relationships/image" Target="../media/image24.png"/><Relationship Id="rId4" Type="http://schemas.openxmlformats.org/officeDocument/2006/relationships/image" Target="../media/image380.png"/><Relationship Id="rId9" Type="http://schemas.openxmlformats.org/officeDocument/2006/relationships/customXml" Target="../ink/ink7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ustomXml" Target="../ink/ink76.xml"/><Relationship Id="rId7" Type="http://schemas.openxmlformats.org/officeDocument/2006/relationships/customXml" Target="../ink/ink7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78.xml"/><Relationship Id="rId5" Type="http://schemas.openxmlformats.org/officeDocument/2006/relationships/customXml" Target="../ink/ink77.xml"/><Relationship Id="rId10" Type="http://schemas.openxmlformats.org/officeDocument/2006/relationships/image" Target="../media/image24.png"/><Relationship Id="rId4" Type="http://schemas.openxmlformats.org/officeDocument/2006/relationships/image" Target="../media/image300.png"/><Relationship Id="rId9" Type="http://schemas.openxmlformats.org/officeDocument/2006/relationships/customXml" Target="../ink/ink8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ustomXml" Target="../ink/ink81.xml"/><Relationship Id="rId7" Type="http://schemas.openxmlformats.org/officeDocument/2006/relationships/customXml" Target="../ink/ink8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83.xml"/><Relationship Id="rId11" Type="http://schemas.openxmlformats.org/officeDocument/2006/relationships/image" Target="../media/image58.emf"/><Relationship Id="rId5" Type="http://schemas.openxmlformats.org/officeDocument/2006/relationships/customXml" Target="../ink/ink82.xml"/><Relationship Id="rId10" Type="http://schemas.openxmlformats.org/officeDocument/2006/relationships/image" Target="../media/image24.png"/><Relationship Id="rId4" Type="http://schemas.openxmlformats.org/officeDocument/2006/relationships/image" Target="../media/image300.png"/><Relationship Id="rId9" Type="http://schemas.openxmlformats.org/officeDocument/2006/relationships/customXml" Target="../ink/ink8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1.jpeg"/><Relationship Id="rId3" Type="http://schemas.openxmlformats.org/officeDocument/2006/relationships/customXml" Target="../ink/ink86.xml"/><Relationship Id="rId7" Type="http://schemas.openxmlformats.org/officeDocument/2006/relationships/customXml" Target="../ink/ink89.xml"/><Relationship Id="rId12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88.xml"/><Relationship Id="rId11" Type="http://schemas.openxmlformats.org/officeDocument/2006/relationships/image" Target="../media/image59.jpeg"/><Relationship Id="rId5" Type="http://schemas.openxmlformats.org/officeDocument/2006/relationships/customXml" Target="../ink/ink87.xml"/><Relationship Id="rId15" Type="http://schemas.openxmlformats.org/officeDocument/2006/relationships/image" Target="../media/image63.jpeg"/><Relationship Id="rId10" Type="http://schemas.openxmlformats.org/officeDocument/2006/relationships/image" Target="../media/image24.png"/><Relationship Id="rId4" Type="http://schemas.openxmlformats.org/officeDocument/2006/relationships/image" Target="../media/image300.png"/><Relationship Id="rId9" Type="http://schemas.openxmlformats.org/officeDocument/2006/relationships/customXml" Target="../ink/ink90.xml"/><Relationship Id="rId1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6.jpeg"/><Relationship Id="rId3" Type="http://schemas.openxmlformats.org/officeDocument/2006/relationships/customXml" Target="../ink/ink91.xml"/><Relationship Id="rId7" Type="http://schemas.openxmlformats.org/officeDocument/2006/relationships/customXml" Target="../ink/ink94.xml"/><Relationship Id="rId12" Type="http://schemas.openxmlformats.org/officeDocument/2006/relationships/image" Target="../media/image65.jpeg"/><Relationship Id="rId2" Type="http://schemas.openxmlformats.org/officeDocument/2006/relationships/image" Target="../media/image4.png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93.xml"/><Relationship Id="rId11" Type="http://schemas.openxmlformats.org/officeDocument/2006/relationships/image" Target="../media/image64.jpeg"/><Relationship Id="rId5" Type="http://schemas.openxmlformats.org/officeDocument/2006/relationships/customXml" Target="../ink/ink92.xml"/><Relationship Id="rId15" Type="http://schemas.openxmlformats.org/officeDocument/2006/relationships/image" Target="../media/image68.jpeg"/><Relationship Id="rId10" Type="http://schemas.openxmlformats.org/officeDocument/2006/relationships/image" Target="../media/image24.png"/><Relationship Id="rId4" Type="http://schemas.openxmlformats.org/officeDocument/2006/relationships/image" Target="../media/image300.png"/><Relationship Id="rId9" Type="http://schemas.openxmlformats.org/officeDocument/2006/relationships/customXml" Target="../ink/ink95.xml"/><Relationship Id="rId1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2.jpeg"/><Relationship Id="rId3" Type="http://schemas.openxmlformats.org/officeDocument/2006/relationships/customXml" Target="../ink/ink96.xml"/><Relationship Id="rId7" Type="http://schemas.openxmlformats.org/officeDocument/2006/relationships/customXml" Target="../ink/ink99.xml"/><Relationship Id="rId12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98.xml"/><Relationship Id="rId11" Type="http://schemas.openxmlformats.org/officeDocument/2006/relationships/image" Target="../media/image70.jpeg"/><Relationship Id="rId5" Type="http://schemas.openxmlformats.org/officeDocument/2006/relationships/customXml" Target="../ink/ink97.xml"/><Relationship Id="rId10" Type="http://schemas.openxmlformats.org/officeDocument/2006/relationships/image" Target="../media/image24.png"/><Relationship Id="rId4" Type="http://schemas.openxmlformats.org/officeDocument/2006/relationships/image" Target="../media/image300.png"/><Relationship Id="rId9" Type="http://schemas.openxmlformats.org/officeDocument/2006/relationships/customXml" Target="../ink/ink100.xml"/><Relationship Id="rId1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6.jpeg"/><Relationship Id="rId3" Type="http://schemas.openxmlformats.org/officeDocument/2006/relationships/customXml" Target="../ink/ink101.xml"/><Relationship Id="rId7" Type="http://schemas.openxmlformats.org/officeDocument/2006/relationships/customXml" Target="../ink/ink104.xml"/><Relationship Id="rId12" Type="http://schemas.openxmlformats.org/officeDocument/2006/relationships/image" Target="../media/image7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03.xml"/><Relationship Id="rId11" Type="http://schemas.openxmlformats.org/officeDocument/2006/relationships/image" Target="../media/image74.jpeg"/><Relationship Id="rId5" Type="http://schemas.openxmlformats.org/officeDocument/2006/relationships/customXml" Target="../ink/ink102.xml"/><Relationship Id="rId10" Type="http://schemas.openxmlformats.org/officeDocument/2006/relationships/image" Target="../media/image24.png"/><Relationship Id="rId4" Type="http://schemas.openxmlformats.org/officeDocument/2006/relationships/image" Target="../media/image300.png"/><Relationship Id="rId9" Type="http://schemas.openxmlformats.org/officeDocument/2006/relationships/customXml" Target="../ink/ink10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diagramQuickStyle" Target="../diagrams/quickStyle1.xml"/><Relationship Id="rId18" Type="http://schemas.openxmlformats.org/officeDocument/2006/relationships/image" Target="../media/image79.jpeg"/><Relationship Id="rId3" Type="http://schemas.openxmlformats.org/officeDocument/2006/relationships/customXml" Target="../ink/ink106.xml"/><Relationship Id="rId7" Type="http://schemas.openxmlformats.org/officeDocument/2006/relationships/customXml" Target="../ink/ink109.xml"/><Relationship Id="rId12" Type="http://schemas.openxmlformats.org/officeDocument/2006/relationships/diagramLayout" Target="../diagrams/layout1.xml"/><Relationship Id="rId17" Type="http://schemas.openxmlformats.org/officeDocument/2006/relationships/image" Target="../media/image78.jpeg"/><Relationship Id="rId2" Type="http://schemas.openxmlformats.org/officeDocument/2006/relationships/image" Target="../media/image4.png"/><Relationship Id="rId16" Type="http://schemas.openxmlformats.org/officeDocument/2006/relationships/image" Target="../media/image77.jpe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08.xml"/><Relationship Id="rId11" Type="http://schemas.openxmlformats.org/officeDocument/2006/relationships/diagramData" Target="../diagrams/data1.xml"/><Relationship Id="rId5" Type="http://schemas.openxmlformats.org/officeDocument/2006/relationships/customXml" Target="../ink/ink107.xml"/><Relationship Id="rId15" Type="http://schemas.microsoft.com/office/2007/relationships/diagramDrawing" Target="../diagrams/drawing1.xml"/><Relationship Id="rId10" Type="http://schemas.openxmlformats.org/officeDocument/2006/relationships/image" Target="../media/image24.png"/><Relationship Id="rId19" Type="http://schemas.openxmlformats.org/officeDocument/2006/relationships/image" Target="../media/image80.jpeg"/><Relationship Id="rId4" Type="http://schemas.openxmlformats.org/officeDocument/2006/relationships/image" Target="../media/image460.png"/><Relationship Id="rId9" Type="http://schemas.openxmlformats.org/officeDocument/2006/relationships/customXml" Target="../ink/ink110.xml"/><Relationship Id="rId14" Type="http://schemas.openxmlformats.org/officeDocument/2006/relationships/diagramColors" Target="../diagrams/colors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Изображение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4"/>
          <a:stretch/>
        </p:blipFill>
        <p:spPr bwMode="auto">
          <a:xfrm>
            <a:off x="153740" y="949100"/>
            <a:ext cx="12662589" cy="6291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Изображение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25" y="1040215"/>
            <a:ext cx="2913175" cy="99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Прямоугольник 11"/>
          <p:cNvSpPr>
            <a:spLocks noChangeArrowheads="1"/>
          </p:cNvSpPr>
          <p:nvPr/>
        </p:nvSpPr>
        <p:spPr bwMode="auto">
          <a:xfrm>
            <a:off x="896825" y="5894243"/>
            <a:ext cx="11447574" cy="95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/>
              <a:t>«Развитие муниципальной системы образования города Ярославля с учётом новых приоритетов государственной политики в сфере детства»</a:t>
            </a:r>
            <a:endParaRPr lang="ru-RU" sz="2800" dirty="0">
              <a:effectLst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78" name="Прямоугольник 12"/>
          <p:cNvSpPr>
            <a:spLocks noChangeArrowheads="1"/>
          </p:cNvSpPr>
          <p:nvPr/>
        </p:nvSpPr>
        <p:spPr bwMode="auto">
          <a:xfrm>
            <a:off x="401163" y="6950687"/>
            <a:ext cx="2339004" cy="43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>
              <a:lnSpc>
                <a:spcPts val="3400"/>
              </a:lnSpc>
            </a:pPr>
            <a:r>
              <a:rPr lang="ru-RU" altLang="ru-RU" sz="1500" dirty="0">
                <a:solidFill>
                  <a:schemeClr val="bg2"/>
                </a:solidFill>
                <a:latin typeface="+mn-lt"/>
                <a:cs typeface="Times New Roman" pitchFamily="18" charset="0"/>
              </a:rPr>
              <a:t>28 августа 2024 </a:t>
            </a:r>
            <a:r>
              <a:rPr lang="en-US" altLang="ru-RU" sz="1500" dirty="0">
                <a:solidFill>
                  <a:schemeClr val="bg2"/>
                </a:solidFill>
                <a:latin typeface="+mn-lt"/>
                <a:cs typeface="Times New Roman" pitchFamily="18" charset="0"/>
              </a:rPr>
              <a:t>|</a:t>
            </a:r>
            <a:r>
              <a:rPr lang="ru-RU" altLang="ru-RU" sz="1500" dirty="0">
                <a:solidFill>
                  <a:schemeClr val="bg2"/>
                </a:solidFill>
                <a:latin typeface="+mn-lt"/>
                <a:cs typeface="Times New Roman" pitchFamily="18" charset="0"/>
              </a:rPr>
              <a:t>  Ярославль</a:t>
            </a:r>
          </a:p>
        </p:txBody>
      </p:sp>
      <p:sp>
        <p:nvSpPr>
          <p:cNvPr id="2" name="Прямоугольник 11">
            <a:extLst>
              <a:ext uri="{FF2B5EF4-FFF2-40B4-BE49-F238E27FC236}">
                <a16:creationId xmlns:a16="http://schemas.microsoft.com/office/drawing/2014/main" id="{189D1AA7-16E8-FB91-F558-3859F30C7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247" y="5365587"/>
            <a:ext cx="11447574" cy="39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/>
              <a:t>Августовская конференция для руководителей образовательных организаций</a:t>
            </a:r>
            <a:endParaRPr lang="ru-RU" sz="2400" dirty="0">
              <a:effectLst/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hape 485"/>
          <p:cNvSpPr>
            <a:spLocks noGrp="1"/>
          </p:cNvSpPr>
          <p:nvPr>
            <p:ph type="sldNum" sz="quarter" idx="14"/>
          </p:nvPr>
        </p:nvSpPr>
        <p:spPr bwMode="auto">
          <a:xfrm>
            <a:off x="12273705" y="215413"/>
            <a:ext cx="423193" cy="1015534"/>
          </a:xfrm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194E6D22-D7EC-474E-B828-E074BEB90FF2}" type="slidenum">
              <a:rPr lang="ru-RU" altLang="ru-RU" sz="6599" smtClean="0">
                <a:solidFill>
                  <a:srgbClr val="B7C6CF"/>
                </a:solidFill>
                <a:latin typeface="Times New Roman" pitchFamily="18" charset="0"/>
                <a:cs typeface="Times New Roman" pitchFamily="18" charset="0"/>
              </a:rPr>
              <a:pPr/>
              <a:t>10</a:t>
            </a:fld>
            <a:endParaRPr lang="ru-RU" altLang="ru-RU" sz="6599" dirty="0">
              <a:solidFill>
                <a:srgbClr val="B7C6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8585921" y="465139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25" name="Прямоугольник 31"/>
          <p:cNvSpPr>
            <a:spLocks noChangeArrowheads="1"/>
          </p:cNvSpPr>
          <p:nvPr/>
        </p:nvSpPr>
        <p:spPr bwMode="auto">
          <a:xfrm>
            <a:off x="4726496" y="700368"/>
            <a:ext cx="343217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r"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5126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15" y="344819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913886" y="465139"/>
            <a:ext cx="3032663" cy="7147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6721" tIns="56721" rIns="56721" bIns="56721" spcCol="38100">
            <a:spAutoFit/>
          </a:bodyPr>
          <a:lstStyle/>
          <a:p>
            <a:pPr defTabSz="1425705" fontAlgn="auto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Наиболее значимые события  и мероприятия в муниципальной системе образования</a:t>
            </a:r>
          </a:p>
        </p:txBody>
      </p:sp>
      <p:sp>
        <p:nvSpPr>
          <p:cNvPr id="2" name="AutoShape 2" descr="Компьютерные иконки Строитель Рабочий, Мейсон, значки компьютеров,  строительство png | PNGEgg"/>
          <p:cNvSpPr>
            <a:spLocks noChangeAspect="1" noChangeArrowheads="1"/>
          </p:cNvSpPr>
          <p:nvPr/>
        </p:nvSpPr>
        <p:spPr bwMode="auto">
          <a:xfrm>
            <a:off x="15295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омпьютерные иконки Строитель Рабочий, Мейсон, значки компьютеров,  строительство png | PNGEgg"/>
          <p:cNvSpPr>
            <a:spLocks noChangeAspect="1" noChangeArrowheads="1"/>
          </p:cNvSpPr>
          <p:nvPr/>
        </p:nvSpPr>
        <p:spPr bwMode="auto">
          <a:xfrm>
            <a:off x="16819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Компьютерные иконки Строитель Рабочий, Мейсон, значки компьютеров,  строительство png | PNGEgg"/>
          <p:cNvSpPr>
            <a:spLocks noChangeAspect="1" noChangeArrowheads="1"/>
          </p:cNvSpPr>
          <p:nvPr/>
        </p:nvSpPr>
        <p:spPr bwMode="auto">
          <a:xfrm>
            <a:off x="1834356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Компьютерные иконки Строитель Рабочий, Мейсон, значки компьютеров,  строительство png | PNGEgg"/>
          <p:cNvSpPr>
            <a:spLocks noChangeAspect="1" noChangeArrowheads="1"/>
          </p:cNvSpPr>
          <p:nvPr/>
        </p:nvSpPr>
        <p:spPr bwMode="auto">
          <a:xfrm>
            <a:off x="1986756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Иконка Строительство стены в стиле Infographic"/>
          <p:cNvSpPr>
            <a:spLocks noChangeAspect="1" noChangeArrowheads="1"/>
          </p:cNvSpPr>
          <p:nvPr/>
        </p:nvSpPr>
        <p:spPr bwMode="auto">
          <a:xfrm>
            <a:off x="2139156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ироярославль Instagram posts - Gramho.com"/>
          <p:cNvSpPr>
            <a:spLocks noChangeAspect="1" noChangeArrowheads="1"/>
          </p:cNvSpPr>
          <p:nvPr/>
        </p:nvSpPr>
        <p:spPr bwMode="auto">
          <a:xfrm>
            <a:off x="2291556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ироярославль Instagram posts - Gramho.com"/>
          <p:cNvSpPr>
            <a:spLocks noChangeAspect="1" noChangeArrowheads="1"/>
          </p:cNvSpPr>
          <p:nvPr/>
        </p:nvSpPr>
        <p:spPr bwMode="auto">
          <a:xfrm>
            <a:off x="2443956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ироярославль Instagram posts - Gramho.com"/>
          <p:cNvSpPr>
            <a:spLocks noChangeAspect="1" noChangeArrowheads="1"/>
          </p:cNvSpPr>
          <p:nvPr/>
        </p:nvSpPr>
        <p:spPr bwMode="auto">
          <a:xfrm>
            <a:off x="2596356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2" descr="ироярославль Instagram posts - Gramho.com"/>
          <p:cNvSpPr>
            <a:spLocks noChangeAspect="1" noChangeArrowheads="1"/>
          </p:cNvSpPr>
          <p:nvPr/>
        </p:nvSpPr>
        <p:spPr bwMode="auto">
          <a:xfrm>
            <a:off x="2748756" y="1074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4" descr="ироярославль Instagram posts - Gramho.com"/>
          <p:cNvSpPr>
            <a:spLocks noChangeAspect="1" noChangeArrowheads="1"/>
          </p:cNvSpPr>
          <p:nvPr/>
        </p:nvSpPr>
        <p:spPr bwMode="auto">
          <a:xfrm>
            <a:off x="2901156" y="1227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32D843A-27F2-488E-6920-BC25B6866B4C}"/>
              </a:ext>
            </a:extLst>
          </p:cNvPr>
          <p:cNvGrpSpPr/>
          <p:nvPr/>
        </p:nvGrpSpPr>
        <p:grpSpPr>
          <a:xfrm>
            <a:off x="779730" y="1645910"/>
            <a:ext cx="11840120" cy="5034647"/>
            <a:chOff x="779730" y="1461427"/>
            <a:chExt cx="11840120" cy="5034647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806458" y="1461427"/>
              <a:ext cx="4617595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600" b="1" dirty="0"/>
                <a:t>Финалист в номинации «Школьники» Всероссийского конкурса «</a:t>
              </a:r>
              <a:r>
                <a:rPr lang="ru-RU" sz="1600" b="1" dirty="0" err="1"/>
                <a:t>Знание.Лектор</a:t>
              </a:r>
              <a:r>
                <a:rPr lang="ru-RU" sz="1600" b="1" dirty="0"/>
                <a:t> –  2024» </a:t>
              </a:r>
              <a:r>
                <a:rPr lang="ru-RU" sz="1600" b="1" dirty="0">
                  <a:solidFill>
                    <a:srgbClr val="FF0000"/>
                  </a:solidFill>
                </a:rPr>
                <a:t>- ученик СШ № 83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779730" y="2548034"/>
              <a:ext cx="4628424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600" b="1" dirty="0"/>
                <a:t>Победитель регионального этапа Чемпионата «Профессионалы» по компетентности «Преподавание в начальных классах» (юниоры) – </a:t>
              </a:r>
              <a:r>
                <a:rPr lang="ru-RU" sz="1600" b="1" dirty="0">
                  <a:solidFill>
                    <a:srgbClr val="FF0000"/>
                  </a:solidFill>
                </a:rPr>
                <a:t>учащаяся СШ № 1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801043" y="3940764"/>
              <a:ext cx="4628424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FF0000"/>
                  </a:solidFill>
                </a:rPr>
                <a:t>Команда «Погранцы 14» СШ № 14 </a:t>
              </a:r>
              <a:r>
                <a:rPr lang="ru-RU" sz="1600" b="1" dirty="0"/>
                <a:t>- 3 место в региональном этапе военно-патриотической игры «Зарница 2.0» (возрастная категория 14-17 лет)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816170" y="5295745"/>
              <a:ext cx="4617592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FF0000"/>
                  </a:solidFill>
                </a:rPr>
                <a:t>Команда СШ № 58 </a:t>
              </a:r>
              <a:r>
                <a:rPr lang="ru-RU" sz="1600" b="1" dirty="0">
                  <a:solidFill>
                    <a:schemeClr val="tx1"/>
                  </a:solidFill>
                </a:rPr>
                <a:t>- 1 место на региональном этапе Всероссийских спортивных соревнований «Президентские спортивные игры»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866518" y="2666331"/>
              <a:ext cx="4753332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chemeClr val="tx1"/>
                  </a:solidFill>
                </a:rPr>
                <a:t>Хор «Вдохновение» </a:t>
              </a:r>
              <a:r>
                <a:rPr lang="ru-RU" sz="1600" b="1" dirty="0">
                  <a:solidFill>
                    <a:srgbClr val="FF0000"/>
                  </a:solidFill>
                </a:rPr>
                <a:t>СШ №37 </a:t>
              </a:r>
              <a:r>
                <a:rPr lang="ru-RU" sz="1600" b="1" dirty="0">
                  <a:solidFill>
                    <a:schemeClr val="tx1"/>
                  </a:solidFill>
                </a:rPr>
                <a:t>- 1 место на Всероссийском конкурсе хоровых и вокальных коллективов в специальной номинации, посвященной 80-летию полного освобождения Ленинграда от фашистской блокады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7895112" y="4347936"/>
              <a:ext cx="4696145" cy="20313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FF0000"/>
                  </a:solidFill>
                </a:rPr>
                <a:t>375 обучающихся </a:t>
              </a:r>
              <a:r>
                <a:rPr lang="ru-RU" sz="1600" b="1" dirty="0">
                  <a:solidFill>
                    <a:schemeClr val="tx1"/>
                  </a:solidFill>
                </a:rPr>
                <a:t>учреждений дополнительного образования -дипломанты различного уровня международных конкурсов и фестивалей; </a:t>
              </a:r>
            </a:p>
            <a:p>
              <a:endParaRPr lang="ru-RU" sz="1600" b="1" dirty="0">
                <a:solidFill>
                  <a:schemeClr val="tx1"/>
                </a:solidFill>
              </a:endParaRPr>
            </a:p>
            <a:p>
              <a:r>
                <a:rPr lang="ru-RU" sz="1600" b="1" dirty="0">
                  <a:solidFill>
                    <a:srgbClr val="FF0000"/>
                  </a:solidFill>
                </a:rPr>
                <a:t>482 обучающихся </a:t>
              </a:r>
              <a:r>
                <a:rPr lang="ru-RU" sz="1600" b="1" dirty="0">
                  <a:solidFill>
                    <a:schemeClr val="tx1"/>
                  </a:solidFill>
                </a:rPr>
                <a:t>- дипломанты конкурсов и фестивалей всероссийского уровня</a:t>
              </a:r>
            </a:p>
          </p:txBody>
        </p:sp>
        <p:pic>
          <p:nvPicPr>
            <p:cNvPr id="4100" name="Picture 4" descr="https://cdn-icons-png.flaticon.com/512/3770/377029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41966" y="3054913"/>
              <a:ext cx="2046061" cy="2046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489CEE63-7D85-D5F6-916C-FC5765B01CD0}"/>
                </a:ext>
              </a:extLst>
            </p:cNvPr>
            <p:cNvSpPr/>
            <p:nvPr/>
          </p:nvSpPr>
          <p:spPr>
            <a:xfrm>
              <a:off x="7895111" y="1461427"/>
              <a:ext cx="4696146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FF0000"/>
                  </a:solidFill>
                </a:rPr>
                <a:t>Команда СШ № 29 </a:t>
              </a:r>
              <a:r>
                <a:rPr lang="ru-RU" sz="1600" b="1" dirty="0">
                  <a:solidFill>
                    <a:schemeClr val="tx1"/>
                  </a:solidFill>
                </a:rPr>
                <a:t>- 1 место в региональном этапе Всероссийского конкурса юных инспекторов движения «Безопасное колесо»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819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941653" y="87399"/>
            <a:ext cx="814967" cy="1015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11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80523" y="555266"/>
            <a:ext cx="2614605" cy="314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Дошкольное образование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8557390" y="351425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Прямоугольник 31"/>
          <p:cNvSpPr>
            <a:spLocks noChangeArrowheads="1"/>
          </p:cNvSpPr>
          <p:nvPr/>
        </p:nvSpPr>
        <p:spPr bwMode="auto">
          <a:xfrm>
            <a:off x="4678691" y="618480"/>
            <a:ext cx="343217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r"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6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38" y="305348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84167" y="1389127"/>
            <a:ext cx="8506258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Охват услугами дошкольного образования детей  в возрасте от 0 до 7 лет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05598" y="4649508"/>
            <a:ext cx="4407873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800" b="1" dirty="0">
                <a:solidFill>
                  <a:schemeClr val="tx1"/>
                </a:solidFill>
              </a:rPr>
              <a:t>Очередность на устройство детей в МДОУ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00000000-0008-0000-01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0087094"/>
              </p:ext>
            </p:extLst>
          </p:nvPr>
        </p:nvGraphicFramePr>
        <p:xfrm>
          <a:off x="924791" y="1868054"/>
          <a:ext cx="11590193" cy="264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00000000-0008-0000-0200-00000C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580935"/>
              </p:ext>
            </p:extLst>
          </p:nvPr>
        </p:nvGraphicFramePr>
        <p:xfrm>
          <a:off x="602062" y="4980790"/>
          <a:ext cx="11590192" cy="2023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4711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911674" y="87399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12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9013" y="518436"/>
            <a:ext cx="2614605" cy="314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Дошкольное образование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8578172" y="351425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Прямоугольник 31"/>
          <p:cNvSpPr>
            <a:spLocks noChangeArrowheads="1"/>
          </p:cNvSpPr>
          <p:nvPr/>
        </p:nvSpPr>
        <p:spPr bwMode="auto">
          <a:xfrm>
            <a:off x="4723075" y="575704"/>
            <a:ext cx="343217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r"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6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38" y="305348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00000000-0008-0000-01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6894388"/>
              </p:ext>
            </p:extLst>
          </p:nvPr>
        </p:nvGraphicFramePr>
        <p:xfrm>
          <a:off x="1032733" y="2334409"/>
          <a:ext cx="11532197" cy="3726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16BE136-A09D-E8FF-9E18-6C382ED56FC8}"/>
              </a:ext>
            </a:extLst>
          </p:cNvPr>
          <p:cNvSpPr txBox="1"/>
          <p:nvPr/>
        </p:nvSpPr>
        <p:spPr>
          <a:xfrm>
            <a:off x="1167205" y="1498997"/>
            <a:ext cx="11263252" cy="64633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algn="ctr"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Создание условий для обеспечения прав и законных  интересов детей  с ограниченными возможностями здоровья и детей-инвалидов в дошкольных образовательных организациях города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0FADE-4526-AE1C-900E-9D06BA37EFBE}"/>
              </a:ext>
            </a:extLst>
          </p:cNvPr>
          <p:cNvSpPr txBox="1"/>
          <p:nvPr/>
        </p:nvSpPr>
        <p:spPr>
          <a:xfrm>
            <a:off x="1032733" y="6419036"/>
            <a:ext cx="11725327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6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151 ребенок</a:t>
            </a:r>
            <a:r>
              <a:rPr lang="ru-RU" sz="16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ОВЗ </a:t>
            </a:r>
            <a:r>
              <a:rPr lang="ru-RU" sz="16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получает инклюзивное образование в группах общеразвивающей и оздоровительной направленности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1329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85"/>
          <p:cNvSpPr>
            <a:spLocks noGrp="1"/>
          </p:cNvSpPr>
          <p:nvPr>
            <p:ph type="sldNum" sz="quarter" idx="14"/>
          </p:nvPr>
        </p:nvSpPr>
        <p:spPr bwMode="auto">
          <a:xfrm>
            <a:off x="11871296" y="235183"/>
            <a:ext cx="846386" cy="1015534"/>
          </a:xfrm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194E6D22-D7EC-474E-B828-E074BEB90FF2}" type="slidenum">
              <a:rPr lang="ru-RU" altLang="ru-RU" sz="6599">
                <a:solidFill>
                  <a:srgbClr val="B7C6CF"/>
                </a:solidFill>
                <a:latin typeface="Times New Roman" pitchFamily="18" charset="0"/>
                <a:cs typeface="Times New Roman" pitchFamily="18" charset="0"/>
              </a:rPr>
              <a:pPr/>
              <a:t>13</a:t>
            </a:fld>
            <a:endParaRPr lang="ru-RU" altLang="ru-RU" sz="6599" dirty="0">
              <a:solidFill>
                <a:srgbClr val="B7C6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31"/>
          <p:cNvSpPr>
            <a:spLocks noChangeArrowheads="1"/>
          </p:cNvSpPr>
          <p:nvPr/>
        </p:nvSpPr>
        <p:spPr bwMode="auto">
          <a:xfrm>
            <a:off x="5791787" y="605680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7" y="321531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69419" y="1513686"/>
            <a:ext cx="9520237" cy="422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algn="ctr" defTabSz="1425705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</a:rPr>
              <a:t>Численность </a:t>
            </a:r>
            <a:r>
              <a:rPr lang="ru-RU" sz="2000" b="1" dirty="0">
                <a:solidFill>
                  <a:schemeClr val="tx1"/>
                </a:solidFill>
              </a:rPr>
              <a:t>детей</a:t>
            </a:r>
            <a:r>
              <a:rPr lang="ru-RU" sz="1800" b="1" dirty="0">
                <a:solidFill>
                  <a:schemeClr val="tx1"/>
                </a:solidFill>
              </a:rPr>
              <a:t>, осваивающих программы общего образования</a:t>
            </a:r>
            <a:endParaRPr lang="ru-RU" sz="1800" b="1" dirty="0">
              <a:solidFill>
                <a:schemeClr val="tx1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7464" y="6060231"/>
            <a:ext cx="1098319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800" b="1" dirty="0">
                <a:solidFill>
                  <a:schemeClr val="tx1"/>
                </a:solidFill>
              </a:rPr>
              <a:t>Сохраняется высокая численность обучающихся во вторую смену - </a:t>
            </a:r>
            <a:r>
              <a:rPr lang="ru-RU" sz="1800" b="1" dirty="0">
                <a:solidFill>
                  <a:srgbClr val="FF0000"/>
                </a:solidFill>
              </a:rPr>
              <a:t>20,3% обучающихся</a:t>
            </a:r>
            <a:endParaRPr lang="ru-RU" sz="1800" b="1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r>
              <a:rPr lang="ru-RU" sz="1800" b="1" dirty="0">
                <a:solidFill>
                  <a:schemeClr val="tx1"/>
                </a:solidFill>
              </a:rPr>
              <a:t>Сохраняется высокая средняя наполняемость классов </a:t>
            </a:r>
            <a:r>
              <a:rPr lang="ru-RU" sz="1800" b="1" dirty="0">
                <a:solidFill>
                  <a:schemeClr val="bg1">
                    <a:lumMod val="25000"/>
                  </a:schemeClr>
                </a:solidFill>
              </a:rPr>
              <a:t>- </a:t>
            </a:r>
            <a:r>
              <a:rPr lang="ru-RU" sz="1800" b="1" dirty="0">
                <a:solidFill>
                  <a:srgbClr val="FF0000"/>
                </a:solidFill>
              </a:rPr>
              <a:t>27,9 чел. </a:t>
            </a:r>
            <a:r>
              <a:rPr lang="ru-RU" sz="1800" b="1" dirty="0">
                <a:solidFill>
                  <a:schemeClr val="tx1"/>
                </a:solidFill>
              </a:rPr>
              <a:t>(в предыдущем году – 27,8 человек)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8585926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/>
          <p:cNvSpPr txBox="1"/>
          <p:nvPr/>
        </p:nvSpPr>
        <p:spPr>
          <a:xfrm>
            <a:off x="8852631" y="548404"/>
            <a:ext cx="2601967" cy="3146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6721" tIns="56721" rIns="56721" bIns="56721" spcCol="38100">
            <a:spAutoFit/>
          </a:bodyPr>
          <a:lstStyle/>
          <a:p>
            <a:pPr defTabSz="1425705" fontAlgn="auto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Общее образование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0000000-0008-0000-03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6553108"/>
              </p:ext>
            </p:extLst>
          </p:nvPr>
        </p:nvGraphicFramePr>
        <p:xfrm>
          <a:off x="1011219" y="1958669"/>
          <a:ext cx="11499436" cy="387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5455338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85"/>
          <p:cNvSpPr>
            <a:spLocks noGrp="1"/>
          </p:cNvSpPr>
          <p:nvPr>
            <p:ph type="sldNum" sz="quarter" idx="14"/>
          </p:nvPr>
        </p:nvSpPr>
        <p:spPr bwMode="auto">
          <a:xfrm>
            <a:off x="11871296" y="235183"/>
            <a:ext cx="846386" cy="1015534"/>
          </a:xfrm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194E6D22-D7EC-474E-B828-E074BEB90FF2}" type="slidenum">
              <a:rPr lang="ru-RU" altLang="ru-RU" sz="6599">
                <a:solidFill>
                  <a:srgbClr val="B7C6CF"/>
                </a:solidFill>
                <a:latin typeface="Times New Roman" pitchFamily="18" charset="0"/>
                <a:cs typeface="Times New Roman" pitchFamily="18" charset="0"/>
              </a:rPr>
              <a:pPr/>
              <a:t>14</a:t>
            </a:fld>
            <a:endParaRPr lang="ru-RU" altLang="ru-RU" sz="6599" dirty="0">
              <a:solidFill>
                <a:srgbClr val="B7C6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31"/>
          <p:cNvSpPr>
            <a:spLocks noChangeArrowheads="1"/>
          </p:cNvSpPr>
          <p:nvPr/>
        </p:nvSpPr>
        <p:spPr bwMode="auto">
          <a:xfrm>
            <a:off x="5791787" y="605680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93" y="33444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69419" y="1513686"/>
            <a:ext cx="9520237" cy="422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algn="ctr" defTabSz="1425705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</a:rPr>
              <a:t>Динамика численности обучающихся с ОВЗ</a:t>
            </a:r>
            <a:endParaRPr lang="ru-RU" sz="2000" b="1" dirty="0">
              <a:solidFill>
                <a:schemeClr val="tx1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8585926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/>
          <p:cNvSpPr txBox="1"/>
          <p:nvPr/>
        </p:nvSpPr>
        <p:spPr>
          <a:xfrm>
            <a:off x="8852631" y="548404"/>
            <a:ext cx="2601967" cy="3146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6721" tIns="56721" rIns="56721" bIns="56721" spcCol="38100">
            <a:spAutoFit/>
          </a:bodyPr>
          <a:lstStyle/>
          <a:p>
            <a:pPr defTabSz="1425705" fontAlgn="auto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Общее образование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9B59735-FA43-0EA1-C581-8030C3D53606}"/>
              </a:ext>
            </a:extLst>
          </p:cNvPr>
          <p:cNvGrpSpPr/>
          <p:nvPr/>
        </p:nvGrpSpPr>
        <p:grpSpPr>
          <a:xfrm>
            <a:off x="1374197" y="5998494"/>
            <a:ext cx="11087100" cy="839184"/>
            <a:chOff x="1426152" y="5837124"/>
            <a:chExt cx="11087100" cy="83918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B4CA72-DFBC-84C6-2B93-BC7E4F194C4F}"/>
                </a:ext>
              </a:extLst>
            </p:cNvPr>
            <p:cNvSpPr txBox="1"/>
            <p:nvPr/>
          </p:nvSpPr>
          <p:spPr>
            <a:xfrm>
              <a:off x="1426152" y="5837124"/>
              <a:ext cx="11087100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ru-RU" sz="1800" b="1" kern="0" dirty="0">
                  <a:effectLst/>
                  <a:latin typeface="+mn-lt"/>
                  <a:ea typeface="Times New Roman" panose="02020603050405020304" pitchFamily="18" charset="0"/>
                </a:rPr>
                <a:t>В </a:t>
              </a:r>
              <a:r>
                <a:rPr lang="ru-RU" sz="1800" b="1" kern="0" dirty="0">
                  <a:solidFill>
                    <a:srgbClr val="FF0000"/>
                  </a:solidFill>
                  <a:effectLst/>
                  <a:latin typeface="+mn-lt"/>
                  <a:ea typeface="Times New Roman" panose="02020603050405020304" pitchFamily="18" charset="0"/>
                </a:rPr>
                <a:t>34 школах </a:t>
              </a:r>
              <a:r>
                <a:rPr lang="ru-RU" sz="1800" b="1" kern="0" dirty="0">
                  <a:effectLst/>
                  <a:latin typeface="+mn-lt"/>
                  <a:ea typeface="Times New Roman" panose="02020603050405020304" pitchFamily="18" charset="0"/>
                </a:rPr>
                <a:t>города функционирует </a:t>
              </a:r>
              <a:r>
                <a:rPr lang="ru-RU" sz="1800" b="1" kern="0" dirty="0">
                  <a:solidFill>
                    <a:srgbClr val="FF0000"/>
                  </a:solidFill>
                  <a:effectLst/>
                  <a:latin typeface="+mn-lt"/>
                  <a:ea typeface="Times New Roman" panose="02020603050405020304" pitchFamily="18" charset="0"/>
                </a:rPr>
                <a:t>150 классов </a:t>
              </a:r>
              <a:r>
                <a:rPr lang="ru-RU" sz="1800" b="1" kern="0" dirty="0">
                  <a:effectLst/>
                  <a:latin typeface="+mn-lt"/>
                  <a:ea typeface="Times New Roman" panose="02020603050405020304" pitchFamily="18" charset="0"/>
                </a:rPr>
                <a:t>для детей с ОВЗ с разными видами нарушений</a:t>
              </a:r>
              <a:endParaRPr lang="ru-RU" b="1" dirty="0">
                <a:latin typeface="+mn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C0F732-B585-CCF1-7333-7D2FD80AD800}"/>
                </a:ext>
              </a:extLst>
            </p:cNvPr>
            <p:cNvSpPr txBox="1"/>
            <p:nvPr/>
          </p:nvSpPr>
          <p:spPr>
            <a:xfrm>
              <a:off x="1426152" y="6306976"/>
              <a:ext cx="6717722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ru-RU" sz="1800" b="1" kern="0" dirty="0">
                  <a:effectLst/>
                  <a:latin typeface="+mn-lt"/>
                  <a:ea typeface="Times New Roman" panose="02020603050405020304" pitchFamily="18" charset="0"/>
                </a:rPr>
                <a:t>Инклюзивное образование реализуют </a:t>
              </a:r>
              <a:r>
                <a:rPr lang="ru-RU" sz="1800" b="1" kern="0" dirty="0">
                  <a:solidFill>
                    <a:srgbClr val="FF0000"/>
                  </a:solidFill>
                  <a:effectLst/>
                  <a:latin typeface="+mn-lt"/>
                  <a:ea typeface="Times New Roman" panose="02020603050405020304" pitchFamily="18" charset="0"/>
                </a:rPr>
                <a:t>68 школ </a:t>
              </a:r>
              <a:endParaRPr lang="ru-RU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00000000-0008-0000-03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23055"/>
              </p:ext>
            </p:extLst>
          </p:nvPr>
        </p:nvGraphicFramePr>
        <p:xfrm>
          <a:off x="1140311" y="2130014"/>
          <a:ext cx="11320986" cy="3707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1643888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85"/>
          <p:cNvSpPr>
            <a:spLocks noGrp="1"/>
          </p:cNvSpPr>
          <p:nvPr>
            <p:ph type="sldNum" sz="quarter" idx="14"/>
          </p:nvPr>
        </p:nvSpPr>
        <p:spPr bwMode="auto">
          <a:xfrm>
            <a:off x="11850513" y="235183"/>
            <a:ext cx="846386" cy="1015534"/>
          </a:xfrm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194E6D22-D7EC-474E-B828-E074BEB90FF2}" type="slidenum">
              <a:rPr lang="ru-RU" altLang="ru-RU" sz="6599">
                <a:solidFill>
                  <a:srgbClr val="B7C6CF"/>
                </a:solidFill>
                <a:latin typeface="Times New Roman" pitchFamily="18" charset="0"/>
                <a:cs typeface="Times New Roman" pitchFamily="18" charset="0"/>
              </a:rPr>
              <a:pPr/>
              <a:t>15</a:t>
            </a:fld>
            <a:endParaRPr lang="ru-RU" altLang="ru-RU" sz="6599" dirty="0">
              <a:solidFill>
                <a:srgbClr val="B7C6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31"/>
          <p:cNvSpPr>
            <a:spLocks noChangeArrowheads="1"/>
          </p:cNvSpPr>
          <p:nvPr/>
        </p:nvSpPr>
        <p:spPr bwMode="auto">
          <a:xfrm>
            <a:off x="5748139" y="658772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95" y="35344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8565143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/>
          <p:cNvSpPr txBox="1"/>
          <p:nvPr/>
        </p:nvSpPr>
        <p:spPr>
          <a:xfrm>
            <a:off x="8906845" y="501469"/>
            <a:ext cx="2601967" cy="514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6721" tIns="56721" rIns="56721" bIns="56721" spcCol="38100">
            <a:spAutoFit/>
          </a:bodyPr>
          <a:lstStyle/>
          <a:p>
            <a:pPr defTabSz="1425705" fontAlgn="auto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Повышение качества общего образования</a:t>
            </a:r>
          </a:p>
        </p:txBody>
      </p:sp>
      <p:pic>
        <p:nvPicPr>
          <p:cNvPr id="13314" name="Picture 2" descr="Новые ФГОС: что важно знать учител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9" y="1640969"/>
            <a:ext cx="1502592" cy="112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04210" y="1886804"/>
            <a:ext cx="10089572" cy="13285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1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В 2023-2024 учебном году по обновленным ФГОС начального, общего и среднего образования обучались 1-4, 5-7 и 10-е классы. </a:t>
            </a:r>
          </a:p>
          <a:p>
            <a:pPr algn="just">
              <a:spcAft>
                <a:spcPts val="1000"/>
              </a:spcAft>
            </a:pPr>
            <a:r>
              <a:rPr lang="ru-RU" sz="1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С 1 сентября 2023 года введены федеральные основные общеобразовательные программы, которые являются обязательными для обучающихся 1-11 классов всех ОО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3F6471-6281-DBC0-7286-F3A314111D92}"/>
              </a:ext>
            </a:extLst>
          </p:cNvPr>
          <p:cNvSpPr txBox="1"/>
          <p:nvPr/>
        </p:nvSpPr>
        <p:spPr>
          <a:xfrm>
            <a:off x="2311412" y="1496937"/>
            <a:ext cx="8780996" cy="4255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Федеральных государственных образовательных стандартов</a:t>
            </a:r>
            <a:endParaRPr lang="ru-RU" sz="1800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06A102-3C7F-DFAE-332C-5341465AA68A}"/>
              </a:ext>
            </a:extLst>
          </p:cNvPr>
          <p:cNvSpPr txBox="1"/>
          <p:nvPr/>
        </p:nvSpPr>
        <p:spPr>
          <a:xfrm>
            <a:off x="2434901" y="3779837"/>
            <a:ext cx="10228190" cy="14568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algn="just">
              <a:spcAft>
                <a:spcPts val="1000"/>
              </a:spcAft>
              <a:defRPr sz="1800" b="1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Среди участников общероссийской оценки по модели PISA-2023 – 2 школы города (СШ №№ 2, 84)</a:t>
            </a:r>
          </a:p>
          <a:p>
            <a:r>
              <a:rPr lang="ru-RU" dirty="0"/>
              <a:t>Среди участников региональной оценки по модели PISA-2023  - 50 школ города</a:t>
            </a:r>
          </a:p>
          <a:p>
            <a:r>
              <a:rPr lang="ru-RU" dirty="0"/>
              <a:t>Обучающиеся 8-9-х классов приняли участие в трех диагностических работах по функциональной грамотности на платформе РЭШ</a:t>
            </a:r>
          </a:p>
        </p:txBody>
      </p:sp>
      <p:pic>
        <p:nvPicPr>
          <p:cNvPr id="1026" name="Picture 2" descr="Чебоксарские школьники приняли участие в общероссийской оценке по модели  PISA | Управление образования администрации г. Чебоксары">
            <a:extLst>
              <a:ext uri="{FF2B5EF4-FFF2-40B4-BE49-F238E27FC236}">
                <a16:creationId xmlns:a16="http://schemas.microsoft.com/office/drawing/2014/main" id="{92D01404-F21D-1464-0633-A2CF58EEF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89" y="3736090"/>
            <a:ext cx="1502592" cy="1055672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DC7306-857C-871A-8665-073A1A4C57C0}"/>
              </a:ext>
            </a:extLst>
          </p:cNvPr>
          <p:cNvSpPr txBox="1"/>
          <p:nvPr/>
        </p:nvSpPr>
        <p:spPr>
          <a:xfrm>
            <a:off x="2183144" y="3447396"/>
            <a:ext cx="5195058" cy="4255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функциональной грамотности</a:t>
            </a:r>
            <a:endParaRPr lang="ru-RU" sz="1800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Ленинградская область: «О проведении ВПР в 2022 году» | ФЕДЕРАЛЬНАЯ СЛУЖБА  ПО НАДЗОРУ В СФЕРЕ ОБРАЗОВАНИЯ И НАУКИ">
            <a:extLst>
              <a:ext uri="{FF2B5EF4-FFF2-40B4-BE49-F238E27FC236}">
                <a16:creationId xmlns:a16="http://schemas.microsoft.com/office/drawing/2014/main" id="{8F3D075E-8484-BC43-5EBC-62B206F8E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4499" y1="46545" x2="14499" y2="46545"/>
                        <a14:foregroundMark x1="18293" y1="33943" x2="18293" y2="33943"/>
                        <a14:foregroundMark x1="17073" y1="55894" x2="17073" y2="55894"/>
                        <a14:foregroundMark x1="18293" y1="64431" x2="18293" y2="64431"/>
                        <a14:foregroundMark x1="44715" y1="50000" x2="44715" y2="50000"/>
                        <a14:foregroundMark x1="61924" y1="47561" x2="61924" y2="47561"/>
                        <a14:foregroundMark x1="80217" y1="47764" x2="80217" y2="47764"/>
                        <a14:foregroundMark x1="19512" y1="31098" x2="19512" y2="31098"/>
                        <a14:foregroundMark x1="17209" y1="34350" x2="17209" y2="34350"/>
                        <a14:foregroundMark x1="17209" y1="36179" x2="17209" y2="36179"/>
                        <a14:foregroundMark x1="19377" y1="37195" x2="19377" y2="37195"/>
                        <a14:foregroundMark x1="13144" y1="43293" x2="13144" y2="43293"/>
                        <a14:foregroundMark x1="13008" y1="47358" x2="13008" y2="47358"/>
                        <a14:foregroundMark x1="12195" y1="42886" x2="12195" y2="42886"/>
                        <a14:foregroundMark x1="12195" y1="41870" x2="12195" y2="41870"/>
                        <a14:foregroundMark x1="15989" y1="44106" x2="15989" y2="44106"/>
                        <a14:foregroundMark x1="15854" y1="48171" x2="15854" y2="48171"/>
                        <a14:foregroundMark x1="17344" y1="51220" x2="17344" y2="51220"/>
                        <a14:foregroundMark x1="17615" y1="53862" x2="17615" y2="53862"/>
                        <a14:foregroundMark x1="19648" y1="51626" x2="19648" y2="51626"/>
                        <a14:foregroundMark x1="19512" y1="55285" x2="19512" y2="55285"/>
                        <a14:foregroundMark x1="19512" y1="58537" x2="19512" y2="58537"/>
                        <a14:foregroundMark x1="18699" y1="61179" x2="18699" y2="61179"/>
                        <a14:foregroundMark x1="17615" y1="57114" x2="17615" y2="57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96" y="5523028"/>
            <a:ext cx="1732546" cy="115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F430A1-506E-8289-40A1-22202F153127}"/>
              </a:ext>
            </a:extLst>
          </p:cNvPr>
          <p:cNvSpPr txBox="1"/>
          <p:nvPr/>
        </p:nvSpPr>
        <p:spPr>
          <a:xfrm>
            <a:off x="2504210" y="5977573"/>
            <a:ext cx="10253440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800" b="1" kern="0" dirty="0">
                <a:effectLst/>
                <a:latin typeface="+mn-lt"/>
                <a:ea typeface="Calibri" panose="020F0502020204030204" pitchFamily="34" charset="0"/>
              </a:rPr>
              <a:t>В перечень ОО, демонстрирующих признаки необъективности проведения ВПР в 2023 году, вошли 7 школ города</a:t>
            </a:r>
          </a:p>
          <a:p>
            <a:endParaRPr lang="ru-RU" sz="1800" b="1" kern="0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FB3CE5-B969-309C-9D80-A5608B6AAD6A}"/>
              </a:ext>
            </a:extLst>
          </p:cNvPr>
          <p:cNvSpPr txBox="1"/>
          <p:nvPr/>
        </p:nvSpPr>
        <p:spPr>
          <a:xfrm>
            <a:off x="2434900" y="5514851"/>
            <a:ext cx="7268498" cy="4255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объективности при проведении и оценивании ВПР</a:t>
            </a:r>
            <a:endParaRPr lang="ru-RU" sz="1800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9814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949963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16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04337" y="573678"/>
            <a:ext cx="2572612" cy="314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Дополнительное образование</a:t>
            </a:r>
          </a:p>
        </p:txBody>
      </p:sp>
      <p:sp>
        <p:nvSpPr>
          <p:cNvPr id="2" name="AutoShape 4" descr="Детский технопарк «Кванториум» | МОУ &amp;quot;Средняя школа № 2 &amp;quot;Источник&amp;quot; г.  Петрозаводск"/>
          <p:cNvSpPr>
            <a:spLocks noChangeAspect="1" noChangeArrowheads="1"/>
          </p:cNvSpPr>
          <p:nvPr/>
        </p:nvSpPr>
        <p:spPr bwMode="auto">
          <a:xfrm>
            <a:off x="1555890" y="-159243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34087" y="1534582"/>
            <a:ext cx="10286057" cy="382305"/>
          </a:xfrm>
          <a:prstGeom prst="rect">
            <a:avLst/>
          </a:prstGeom>
          <a:noFill/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ru-RU" sz="1800" b="1" kern="0" dirty="0">
                <a:latin typeface="+mn-lt"/>
              </a:rPr>
              <a:t>О</a:t>
            </a:r>
            <a:r>
              <a:rPr lang="ru-RU" sz="1800" b="1" kern="0" dirty="0">
                <a:effectLst/>
                <a:latin typeface="+mn-lt"/>
                <a:ea typeface="Calibri" panose="020F0502020204030204" pitchFamily="34" charset="0"/>
              </a:rPr>
              <a:t>хват дополнительным образованием составил </a:t>
            </a:r>
            <a:r>
              <a:rPr lang="ru-RU" sz="1800" b="1" kern="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91%</a:t>
            </a:r>
            <a:r>
              <a:rPr lang="ru-RU" sz="1800" b="1" kern="0" dirty="0">
                <a:effectLst/>
                <a:latin typeface="+mn-lt"/>
                <a:ea typeface="Calibri" panose="020F0502020204030204" pitchFamily="34" charset="0"/>
              </a:rPr>
              <a:t> (</a:t>
            </a:r>
            <a:r>
              <a:rPr lang="ru-RU" sz="1800" b="1" kern="0" dirty="0">
                <a:effectLst/>
                <a:latin typeface="+mn-lt"/>
                <a:ea typeface="Times New Roman" panose="02020603050405020304" pitchFamily="18" charset="0"/>
              </a:rPr>
              <a:t>80119 из 88294 детей в возрасте от 5 до 18 лет)</a:t>
            </a:r>
            <a:endParaRPr lang="ru-RU" sz="1800" b="1" dirty="0">
              <a:latin typeface="+mn-lt"/>
            </a:endParaRPr>
          </a:p>
        </p:txBody>
      </p:sp>
      <p:sp>
        <p:nvSpPr>
          <p:cNvPr id="13" name="Прямоугольник 31"/>
          <p:cNvSpPr>
            <a:spLocks noChangeArrowheads="1"/>
          </p:cNvSpPr>
          <p:nvPr/>
        </p:nvSpPr>
        <p:spPr bwMode="auto">
          <a:xfrm>
            <a:off x="5813725" y="636108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9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26" y="35443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8585919" y="305067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73864AD-CB67-5EA0-3120-39CE0B0F3068}"/>
              </a:ext>
            </a:extLst>
          </p:cNvPr>
          <p:cNvSpPr txBox="1"/>
          <p:nvPr/>
        </p:nvSpPr>
        <p:spPr>
          <a:xfrm>
            <a:off x="1612755" y="3465378"/>
            <a:ext cx="10214263" cy="223665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>
            <a:defPPr>
              <a:defRPr lang="ru-RU"/>
            </a:defPPr>
            <a:lvl1pPr>
              <a:spcAft>
                <a:spcPts val="500"/>
              </a:spcAft>
              <a:defRPr sz="1800" b="1" kern="0">
                <a:latin typeface="+mn-lt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сохранение высокого охвата;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повышение доступности дополнительного образования для всех категорий детей;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расширение спектра дополнительных общеразвивающих программ, удовлетворяющих требованиям социального заказа, с особым вниманием к программам технической и естественно-научной направленности;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развитие туристско-краеведческой деятельности, ее популяризация среди учащихся путем разработки краткосрочных ДО программ, в том числе в каникулярный период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D7170C-BA89-E87D-EBA4-A5756DCAE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382130" y="3779837"/>
            <a:ext cx="1261196" cy="12611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9D3AD1-FED9-E14E-0A24-970038112BAF}"/>
              </a:ext>
            </a:extLst>
          </p:cNvPr>
          <p:cNvSpPr txBox="1"/>
          <p:nvPr/>
        </p:nvSpPr>
        <p:spPr>
          <a:xfrm>
            <a:off x="1734088" y="2012325"/>
            <a:ext cx="10911022" cy="1000423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>
            <a:defPPr>
              <a:defRPr lang="ru-RU"/>
            </a:defPPr>
            <a:lvl1pPr>
              <a:spcAft>
                <a:spcPts val="500"/>
              </a:spcAft>
              <a:defRPr sz="1800" b="1" kern="0">
                <a:latin typeface="+mn-lt"/>
              </a:defRPr>
            </a:lvl1pPr>
          </a:lstStyle>
          <a:p>
            <a:r>
              <a:rPr lang="ru-RU" dirty="0"/>
              <a:t>В организациях дополнительного образования занимается </a:t>
            </a:r>
            <a:r>
              <a:rPr lang="ru-RU" dirty="0">
                <a:solidFill>
                  <a:srgbClr val="FF0000"/>
                </a:solidFill>
              </a:rPr>
              <a:t>976 детей с ОВЗ</a:t>
            </a:r>
            <a:endParaRPr lang="ru-RU" dirty="0"/>
          </a:p>
          <a:p>
            <a:r>
              <a:rPr lang="ru-RU" dirty="0"/>
              <a:t>Всего дополнительным образованием охвачены </a:t>
            </a:r>
            <a:r>
              <a:rPr lang="ru-RU" dirty="0">
                <a:solidFill>
                  <a:srgbClr val="FF0000"/>
                </a:solidFill>
              </a:rPr>
              <a:t>76 %</a:t>
            </a:r>
            <a:r>
              <a:rPr lang="ru-RU" dirty="0"/>
              <a:t> от общей численности детей с ОВЗ (почти </a:t>
            </a:r>
            <a:r>
              <a:rPr lang="ru-RU" dirty="0">
                <a:solidFill>
                  <a:schemeClr val="tx1"/>
                </a:solidFill>
              </a:rPr>
              <a:t>9,4 тыс. детей)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0BA7F50-BA16-8C44-DDB0-93BC3AC31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6" y="1857638"/>
            <a:ext cx="853383" cy="853383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64C7146-8860-D599-F693-1DBA5AD41DC2}"/>
              </a:ext>
            </a:extLst>
          </p:cNvPr>
          <p:cNvGrpSpPr/>
          <p:nvPr/>
        </p:nvGrpSpPr>
        <p:grpSpPr>
          <a:xfrm>
            <a:off x="661947" y="6186541"/>
            <a:ext cx="12115880" cy="830997"/>
            <a:chOff x="661947" y="6261847"/>
            <a:chExt cx="12115880" cy="830997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2EEDEBF-5BA5-7690-E541-A5274EC65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1947" y="6321735"/>
              <a:ext cx="649665" cy="64966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78CD20-CD8E-4635-5D6E-86DE2D8D3879}"/>
                </a:ext>
              </a:extLst>
            </p:cNvPr>
            <p:cNvSpPr txBox="1"/>
            <p:nvPr/>
          </p:nvSpPr>
          <p:spPr>
            <a:xfrm>
              <a:off x="1342038" y="6371735"/>
              <a:ext cx="5037247" cy="597749"/>
            </a:xfrm>
            <a:prstGeom prst="rect">
              <a:avLst/>
            </a:prstGeom>
          </p:spPr>
          <p:txBody>
            <a:bodyPr wrap="square" lIns="104287" tIns="52144" rIns="104287" bIns="52144">
              <a:spAutoFit/>
            </a:bodyPr>
            <a:lstStyle>
              <a:defPPr>
                <a:defRPr lang="ru-RU"/>
              </a:defPPr>
              <a:lvl1pPr marL="285750" indent="-285750">
                <a:spcAft>
                  <a:spcPts val="500"/>
                </a:spcAft>
                <a:buFont typeface="Wingdings" panose="05000000000000000000" pitchFamily="2" charset="2"/>
                <a:buChar char="§"/>
                <a:defRPr sz="1800" b="1" kern="0">
                  <a:latin typeface="+mn-lt"/>
                </a:defRPr>
              </a:lvl1pPr>
            </a:lstStyle>
            <a:p>
              <a:pPr marL="0" indent="0">
                <a:buNone/>
              </a:pPr>
              <a:r>
                <a:rPr lang="ru-RU" sz="1600" dirty="0">
                  <a:solidFill>
                    <a:srgbClr val="004F9F"/>
                  </a:solidFill>
                </a:rPr>
                <a:t>«Концепция развития дополнительного образования детей до 2030 года»</a:t>
              </a: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0D830EF1-3179-B382-5A93-0C4ED370E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6338" y="6345776"/>
              <a:ext cx="649665" cy="64966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84A6FAB-6F74-E984-96C0-CE0687278A23}"/>
                </a:ext>
              </a:extLst>
            </p:cNvPr>
            <p:cNvSpPr txBox="1"/>
            <p:nvPr/>
          </p:nvSpPr>
          <p:spPr>
            <a:xfrm>
              <a:off x="7437782" y="6261847"/>
              <a:ext cx="5340045" cy="830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ru-RU" sz="1600" b="1" kern="0" dirty="0">
                  <a:solidFill>
                    <a:srgbClr val="004F9F"/>
                  </a:solidFill>
                  <a:latin typeface="+mn-lt"/>
                </a:rPr>
                <a:t>№189-ФЗ «О государственном (муниципальном) социальном заказе на оказание государственных (муниципальных) услуг в социальной сфере»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077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17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30043" y="407374"/>
            <a:ext cx="2572612" cy="714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Кадровое обеспечение муниципальной системы образования</a:t>
            </a:r>
          </a:p>
        </p:txBody>
      </p:sp>
      <p:sp>
        <p:nvSpPr>
          <p:cNvPr id="2" name="AutoShape 4" descr="Детский технопарк «Кванториум» | МОУ &amp;quot;Средняя школа № 2 &amp;quot;Источник&amp;quot; г.  Петрозаводск"/>
          <p:cNvSpPr>
            <a:spLocks noChangeAspect="1" noChangeArrowheads="1"/>
          </p:cNvSpPr>
          <p:nvPr/>
        </p:nvSpPr>
        <p:spPr bwMode="auto">
          <a:xfrm>
            <a:off x="1555890" y="-159243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6400612b-1e84-47ee-a1ad-b685123ffa49"/>
          <p:cNvSpPr>
            <a:spLocks noChangeAspect="1" noChangeArrowheads="1"/>
          </p:cNvSpPr>
          <p:nvPr/>
        </p:nvSpPr>
        <p:spPr bwMode="auto">
          <a:xfrm>
            <a:off x="1734087" y="8750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838385" y="1458833"/>
            <a:ext cx="3145634" cy="36691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04287" tIns="52144" rIns="104287" bIns="52144">
            <a:spAutoFit/>
          </a:bodyPr>
          <a:lstStyle/>
          <a:p>
            <a:pPr algn="ctr"/>
            <a:r>
              <a:rPr lang="ru-RU" b="1" dirty="0"/>
              <a:t>Количество вакансий</a:t>
            </a:r>
            <a:endParaRPr lang="ru-RU" dirty="0"/>
          </a:p>
        </p:txBody>
      </p:sp>
      <p:sp>
        <p:nvSpPr>
          <p:cNvPr id="12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3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8565139" y="305067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7007FE9-118D-C05E-29CC-4A7AD2E81432}"/>
              </a:ext>
            </a:extLst>
          </p:cNvPr>
          <p:cNvSpPr txBox="1"/>
          <p:nvPr/>
        </p:nvSpPr>
        <p:spPr>
          <a:xfrm>
            <a:off x="721740" y="2271063"/>
            <a:ext cx="6238458" cy="41371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104287" tIns="52144" rIns="104287" bIns="52144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3000"/>
              </a:spcAft>
              <a:buFont typeface="Wingdings" panose="05000000000000000000" pitchFamily="2" charset="2"/>
              <a:buChar char="§"/>
            </a:pPr>
            <a:r>
              <a:rPr lang="ru-RU" dirty="0"/>
              <a:t>В отрасли трудятся </a:t>
            </a:r>
            <a:r>
              <a:rPr lang="ru-RU" dirty="0">
                <a:solidFill>
                  <a:srgbClr val="FF0000"/>
                </a:solidFill>
              </a:rPr>
              <a:t>более 9 тыс. педагогических работников</a:t>
            </a:r>
            <a:r>
              <a:rPr lang="ru-RU" dirty="0"/>
              <a:t>, из них  около </a:t>
            </a:r>
            <a:r>
              <a:rPr lang="ru-RU" dirty="0">
                <a:solidFill>
                  <a:srgbClr val="FF0000"/>
                </a:solidFill>
              </a:rPr>
              <a:t>1550 -  молодых специалистов</a:t>
            </a:r>
          </a:p>
          <a:p>
            <a:pPr marL="285750" indent="-285750">
              <a:spcAft>
                <a:spcPts val="3000"/>
              </a:spcAft>
              <a:buFont typeface="Wingdings" panose="05000000000000000000" pitchFamily="2" charset="2"/>
              <a:buChar char="§"/>
            </a:pPr>
            <a:r>
              <a:rPr lang="ru-RU" dirty="0"/>
              <a:t>Происходит постепенное снижение количества участников конкурсов на включение в кадровый резерв (в 2023/2024 году – 26 кандидатов)</a:t>
            </a:r>
          </a:p>
          <a:p>
            <a:pPr marL="285750" indent="-285750">
              <a:spcAft>
                <a:spcPts val="3000"/>
              </a:spcAft>
              <a:buFont typeface="Wingdings" panose="05000000000000000000" pitchFamily="2" charset="2"/>
              <a:buChar char="§"/>
            </a:pPr>
            <a:r>
              <a:rPr lang="ru-RU" dirty="0"/>
              <a:t>С августа 2020 года на педагогическую работу в образовательные организации принято 796 человек, из них студенты старших курсов педагогических ВУЗов – 77 человек. В отрасли трудится более 850 педагогов-совместителей</a:t>
            </a:r>
          </a:p>
          <a:p>
            <a:pPr marL="285750" indent="-285750">
              <a:spcAft>
                <a:spcPts val="3000"/>
              </a:spcAft>
              <a:buFont typeface="Wingdings" panose="05000000000000000000" pitchFamily="2" charset="2"/>
              <a:buChar char="§"/>
            </a:pPr>
            <a:r>
              <a:rPr lang="ru-RU" b="1" dirty="0"/>
              <a:t>На июнь 2024 года - </a:t>
            </a:r>
            <a:r>
              <a:rPr lang="ru-RU" b="1" dirty="0">
                <a:solidFill>
                  <a:srgbClr val="FF0000"/>
                </a:solidFill>
              </a:rPr>
              <a:t>566 вакансий</a:t>
            </a:r>
            <a:endParaRPr lang="ru-RU" dirty="0"/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A8ABCDC1-EEA1-FF1C-8A5E-DDBE4A8A15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8109108"/>
              </p:ext>
            </p:extLst>
          </p:nvPr>
        </p:nvGraphicFramePr>
        <p:xfrm>
          <a:off x="7562626" y="1862958"/>
          <a:ext cx="5140996" cy="4914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320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18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30043" y="407374"/>
            <a:ext cx="2572612" cy="714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Кадровое обеспечение муниципальной системы образования</a:t>
            </a:r>
          </a:p>
        </p:txBody>
      </p:sp>
      <p:sp>
        <p:nvSpPr>
          <p:cNvPr id="2" name="AutoShape 4" descr="Детский технопарк «Кванториум» | МОУ &amp;quot;Средняя школа № 2 &amp;quot;Источник&amp;quot; г.  Петрозаводск"/>
          <p:cNvSpPr>
            <a:spLocks noChangeAspect="1" noChangeArrowheads="1"/>
          </p:cNvSpPr>
          <p:nvPr/>
        </p:nvSpPr>
        <p:spPr bwMode="auto">
          <a:xfrm>
            <a:off x="1555890" y="-159243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6400612b-1e84-47ee-a1ad-b685123ffa49"/>
          <p:cNvSpPr>
            <a:spLocks noChangeAspect="1" noChangeArrowheads="1"/>
          </p:cNvSpPr>
          <p:nvPr/>
        </p:nvSpPr>
        <p:spPr bwMode="auto">
          <a:xfrm>
            <a:off x="1734087" y="8750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3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8565139" y="305067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B59B08C-BEB8-9936-B8B7-383D9A151FD0}"/>
              </a:ext>
            </a:extLst>
          </p:cNvPr>
          <p:cNvSpPr txBox="1"/>
          <p:nvPr/>
        </p:nvSpPr>
        <p:spPr>
          <a:xfrm>
            <a:off x="863640" y="1568216"/>
            <a:ext cx="5475019" cy="1151747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104287" tIns="52144" rIns="104287" bIns="52144">
            <a:spAutoFit/>
          </a:bodyPr>
          <a:lstStyle>
            <a:defPPr>
              <a:defRPr lang="ru-RU"/>
            </a:defPPr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tx1"/>
                </a:solidFill>
              </a:rPr>
              <a:t>Студенты четвертых курсов по направлениям «Образование и педагогические науки» допускаются к занятию педагогической деятельностью по основным общеобразовательным программам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14:cNvPr>
              <p14:cNvContentPartPr/>
              <p14:nvPr/>
            </p14:nvContentPartPr>
            <p14:xfrm>
              <a:off x="9756720" y="2586911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8080" y="25779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14:cNvPr>
              <p14:cNvContentPartPr/>
              <p14:nvPr/>
            </p14:nvContentPartPr>
            <p14:xfrm>
              <a:off x="3854520" y="2566031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5880" y="255739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14:cNvPr>
              <p14:cNvContentPartPr/>
              <p14:nvPr/>
            </p14:nvContentPartPr>
            <p14:xfrm>
              <a:off x="5278320" y="2545511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9320" y="253687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8CBCDC2D-6C2C-B0C7-1FCC-8C133914ED8E}"/>
                  </a:ext>
                </a:extLst>
              </p14:cNvPr>
              <p14:cNvContentPartPr/>
              <p14:nvPr/>
            </p14:nvContentPartPr>
            <p14:xfrm>
              <a:off x="-1517302" y="810311"/>
              <a:ext cx="360" cy="36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8CBCDC2D-6C2C-B0C7-1FCC-8C133914ED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526302" y="756311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275FB2ED-C1AE-9CE6-F476-3558791FEC11}"/>
                  </a:ext>
                </a:extLst>
              </p14:cNvPr>
              <p14:cNvContentPartPr/>
              <p14:nvPr/>
            </p14:nvContentPartPr>
            <p14:xfrm>
              <a:off x="9891818" y="3179471"/>
              <a:ext cx="360" cy="360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275FB2ED-C1AE-9CE6-F476-3558791FEC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83178" y="3125471"/>
                <a:ext cx="18000" cy="108000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D4BAF576-6B7A-8318-8AEF-EC508BE0951D}"/>
              </a:ext>
            </a:extLst>
          </p:cNvPr>
          <p:cNvSpPr txBox="1"/>
          <p:nvPr/>
        </p:nvSpPr>
        <p:spPr>
          <a:xfrm>
            <a:off x="7101116" y="1568215"/>
            <a:ext cx="5416260" cy="1151747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104287" tIns="52144" rIns="104287" bIns="52144">
            <a:spAutoFit/>
          </a:bodyPr>
          <a:lstStyle>
            <a:defPPr>
              <a:defRPr lang="ru-RU"/>
            </a:defPPr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tx1"/>
                </a:solidFill>
              </a:rPr>
              <a:t>Такие кадры не обладают необходимой квалификацией и стажем работы, которые учитываются при установлении оплаты труда педагога. Результат – низкая оплата труда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16B51FA-0D6A-C40F-D11A-1A132673D2B4}"/>
              </a:ext>
            </a:extLst>
          </p:cNvPr>
          <p:cNvSpPr txBox="1"/>
          <p:nvPr/>
        </p:nvSpPr>
        <p:spPr>
          <a:xfrm>
            <a:off x="863639" y="3039060"/>
            <a:ext cx="5475020" cy="1674967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lIns="104287" tIns="52144" rIns="104287" bIns="52144">
            <a:spAutoFit/>
          </a:bodyPr>
          <a:lstStyle>
            <a:defPPr>
              <a:defRPr lang="ru-RU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b="1" dirty="0">
                <a:solidFill>
                  <a:schemeClr val="tx1"/>
                </a:solidFill>
              </a:rPr>
              <a:t>В соответствии с постановлением Правительства Российской Федерации от 13.10.2020 № 1681 «О целевом обучении по образовательным программам среднего профессионального и высшего образования» развивается целевая подготовка специалистов. </a:t>
            </a:r>
          </a:p>
          <a:p>
            <a:r>
              <a:rPr lang="ru-RU" b="1" dirty="0">
                <a:solidFill>
                  <a:schemeClr val="tx1"/>
                </a:solidFill>
              </a:rPr>
              <a:t>На 03.2023 заключено 90 целевых договоров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8B0852-4D62-6CE5-4701-2D423BFFE0AE}"/>
              </a:ext>
            </a:extLst>
          </p:cNvPr>
          <p:cNvSpPr txBox="1"/>
          <p:nvPr/>
        </p:nvSpPr>
        <p:spPr>
          <a:xfrm>
            <a:off x="7101116" y="3040747"/>
            <a:ext cx="5404878" cy="1674967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lIns="104287" tIns="52144" rIns="104287" bIns="52144">
            <a:spAutoFit/>
          </a:bodyPr>
          <a:lstStyle>
            <a:defPPr>
              <a:defRPr lang="ru-RU"/>
            </a:defPPr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tx1"/>
                </a:solidFill>
              </a:rPr>
              <a:t>В настоящее время не выделяется бюджетное финансирование на целевую подготовку педагогов. Усилена материальная ответственность сторон договора за невыполнение его условий. Результат – сдерживание расширения практики целевой подготовки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397AF7-999B-20A0-DFFD-D6C0113B9B1C}"/>
              </a:ext>
            </a:extLst>
          </p:cNvPr>
          <p:cNvSpPr txBox="1"/>
          <p:nvPr/>
        </p:nvSpPr>
        <p:spPr>
          <a:xfrm>
            <a:off x="922398" y="5181625"/>
            <a:ext cx="5416261" cy="1674967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lIns="104287" tIns="52144" rIns="104287" bIns="52144">
            <a:spAutoFit/>
          </a:bodyPr>
          <a:lstStyle>
            <a:defPPr>
              <a:defRPr lang="ru-RU"/>
            </a:defPPr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b="1" dirty="0">
                <a:solidFill>
                  <a:schemeClr val="tx1"/>
                </a:solidFill>
              </a:rPr>
              <a:t>В соответствии с постановлением Правительства Российской Федерации от 27.04.2024 № 555 «О целевом обучении по образовательным программам среднего профессионального и высшего образования» с 1 мая 2024 года порядок заключения договоров существенно изменился.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2CE8474-EA2A-4D53-42BB-3A0A829F4632}"/>
              </a:ext>
            </a:extLst>
          </p:cNvPr>
          <p:cNvSpPr txBox="1"/>
          <p:nvPr/>
        </p:nvSpPr>
        <p:spPr>
          <a:xfrm>
            <a:off x="7101115" y="5198349"/>
            <a:ext cx="5416261" cy="1674967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lIns="104287" tIns="52144" rIns="104287" bIns="52144">
            <a:spAutoFit/>
          </a:bodyPr>
          <a:lstStyle>
            <a:defPPr>
              <a:defRPr lang="ru-RU"/>
            </a:defPPr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b="1" dirty="0">
                <a:solidFill>
                  <a:schemeClr val="tx1"/>
                </a:solidFill>
              </a:rPr>
              <a:t>Подбор сторон договора о целевом обучении может проходить удаленно, без привязки к месту проживания, обучения и в дальнейшем работы будущего специалиста. Это затрудняет возможность выбора надежного и замотивированного кандидата на целевое обучение.</a:t>
            </a:r>
          </a:p>
        </p:txBody>
      </p:sp>
      <p:sp>
        <p:nvSpPr>
          <p:cNvPr id="46" name="Стрелка: штриховая вправо 45">
            <a:extLst>
              <a:ext uri="{FF2B5EF4-FFF2-40B4-BE49-F238E27FC236}">
                <a16:creationId xmlns:a16="http://schemas.microsoft.com/office/drawing/2014/main" id="{BB7B33DD-4916-4430-B8A0-A9C46EF26D4A}"/>
              </a:ext>
            </a:extLst>
          </p:cNvPr>
          <p:cNvSpPr/>
          <p:nvPr/>
        </p:nvSpPr>
        <p:spPr>
          <a:xfrm>
            <a:off x="6338659" y="1983604"/>
            <a:ext cx="762457" cy="319139"/>
          </a:xfrm>
          <a:prstGeom prst="striped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283" tIns="27283" rIns="27283" bIns="27283" rtlCol="0" anchor="ctr"/>
          <a:lstStyle/>
          <a:p>
            <a:pPr algn="ctr"/>
            <a:endParaRPr lang="ru-RU" sz="745">
              <a:solidFill>
                <a:srgbClr val="F4F5F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" name="Стрелка: штриховая вправо 46">
            <a:extLst>
              <a:ext uri="{FF2B5EF4-FFF2-40B4-BE49-F238E27FC236}">
                <a16:creationId xmlns:a16="http://schemas.microsoft.com/office/drawing/2014/main" id="{598009A6-E488-176D-2508-5005A84443BC}"/>
              </a:ext>
            </a:extLst>
          </p:cNvPr>
          <p:cNvSpPr/>
          <p:nvPr/>
        </p:nvSpPr>
        <p:spPr>
          <a:xfrm>
            <a:off x="6338659" y="3660541"/>
            <a:ext cx="762457" cy="319139"/>
          </a:xfrm>
          <a:prstGeom prst="stripedRight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27283" tIns="27283" rIns="27283" bIns="27283" rtlCol="0" anchor="ctr"/>
          <a:lstStyle/>
          <a:p>
            <a:pPr algn="ctr"/>
            <a:endParaRPr lang="ru-RU" sz="745">
              <a:solidFill>
                <a:srgbClr val="F4F5F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Стрелка: штриховая вправо 47">
            <a:extLst>
              <a:ext uri="{FF2B5EF4-FFF2-40B4-BE49-F238E27FC236}">
                <a16:creationId xmlns:a16="http://schemas.microsoft.com/office/drawing/2014/main" id="{248CBA50-270F-2876-F342-5572EC978242}"/>
              </a:ext>
            </a:extLst>
          </p:cNvPr>
          <p:cNvSpPr/>
          <p:nvPr/>
        </p:nvSpPr>
        <p:spPr>
          <a:xfrm>
            <a:off x="6338659" y="5744586"/>
            <a:ext cx="762457" cy="319139"/>
          </a:xfrm>
          <a:prstGeom prst="stripedRightArrow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27283" tIns="27283" rIns="27283" bIns="27283" rtlCol="0" anchor="ctr"/>
          <a:lstStyle/>
          <a:p>
            <a:pPr algn="ctr"/>
            <a:endParaRPr lang="ru-RU" sz="745">
              <a:solidFill>
                <a:srgbClr val="F4F5FC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59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19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30043" y="407374"/>
            <a:ext cx="2572612" cy="714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Кадровое обеспечение муниципальной системы образования</a:t>
            </a:r>
          </a:p>
        </p:txBody>
      </p:sp>
      <p:sp>
        <p:nvSpPr>
          <p:cNvPr id="2" name="AutoShape 4" descr="Детский технопарк «Кванториум» | МОУ &amp;quot;Средняя школа № 2 &amp;quot;Источник&amp;quot; г.  Петрозаводск"/>
          <p:cNvSpPr>
            <a:spLocks noChangeAspect="1" noChangeArrowheads="1"/>
          </p:cNvSpPr>
          <p:nvPr/>
        </p:nvSpPr>
        <p:spPr bwMode="auto">
          <a:xfrm>
            <a:off x="1555890" y="-159243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6400612b-1e84-47ee-a1ad-b685123ffa49"/>
          <p:cNvSpPr>
            <a:spLocks noChangeAspect="1" noChangeArrowheads="1"/>
          </p:cNvSpPr>
          <p:nvPr/>
        </p:nvSpPr>
        <p:spPr bwMode="auto">
          <a:xfrm>
            <a:off x="1734087" y="8750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3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8565139" y="305067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14:cNvPr>
              <p14:cNvContentPartPr/>
              <p14:nvPr/>
            </p14:nvContentPartPr>
            <p14:xfrm>
              <a:off x="9756720" y="2586911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7720" y="25779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14:cNvPr>
              <p14:cNvContentPartPr/>
              <p14:nvPr/>
            </p14:nvContentPartPr>
            <p14:xfrm>
              <a:off x="3854520" y="2566031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5520" y="25570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14:cNvPr>
              <p14:cNvContentPartPr/>
              <p14:nvPr/>
            </p14:nvContentPartPr>
            <p14:xfrm>
              <a:off x="5278320" y="2545511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9320" y="25365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8CBCDC2D-6C2C-B0C7-1FCC-8C133914ED8E}"/>
                  </a:ext>
                </a:extLst>
              </p14:cNvPr>
              <p14:cNvContentPartPr/>
              <p14:nvPr/>
            </p14:nvContentPartPr>
            <p14:xfrm>
              <a:off x="-1517302" y="810311"/>
              <a:ext cx="360" cy="36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8CBCDC2D-6C2C-B0C7-1FCC-8C133914ED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526302" y="756311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275FB2ED-C1AE-9CE6-F476-3558791FEC11}"/>
                  </a:ext>
                </a:extLst>
              </p14:cNvPr>
              <p14:cNvContentPartPr/>
              <p14:nvPr/>
            </p14:nvContentPartPr>
            <p14:xfrm>
              <a:off x="9891818" y="3179471"/>
              <a:ext cx="360" cy="360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275FB2ED-C1AE-9CE6-F476-3558791FEC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82818" y="3125471"/>
                <a:ext cx="18000" cy="10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E353195-61CF-778B-015F-8EB5CDBBCFE6}"/>
              </a:ext>
            </a:extLst>
          </p:cNvPr>
          <p:cNvSpPr txBox="1"/>
          <p:nvPr/>
        </p:nvSpPr>
        <p:spPr>
          <a:xfrm>
            <a:off x="1604133" y="1921752"/>
            <a:ext cx="10873233" cy="6419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Повышение привлекательности и престижности педагогического труда (социальные гарантии, рост оплаты труда, обеспечение профессионального роста) </a:t>
            </a:r>
            <a:endParaRPr lang="ru-RU" sz="1600" b="1" dirty="0"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7774B3-4D6C-287C-8BA6-BE3E762256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009" y="1865629"/>
            <a:ext cx="679882" cy="6798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D67B07-65D4-5B90-9ECB-7A0D074AFE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009" y="2768982"/>
            <a:ext cx="679882" cy="6798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16C9A5-96E6-B219-8B76-01449414EFC5}"/>
              </a:ext>
            </a:extLst>
          </p:cNvPr>
          <p:cNvSpPr txBox="1"/>
          <p:nvPr/>
        </p:nvSpPr>
        <p:spPr>
          <a:xfrm>
            <a:off x="1567024" y="2753096"/>
            <a:ext cx="10910341" cy="6419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ru-RU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ru-RU" b="1" dirty="0"/>
              <a:t>Активная и постоянная работа по формированию, актуализации и размещению списков вакансий на своих официальных сайтах, Единой цифровой платформе "Работа в России" и других доступных ресурсах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75CA1D1-0F75-57D9-405C-70BAC97A21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009" y="3657951"/>
            <a:ext cx="679882" cy="6798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F0934BD-7907-D1BB-F6D3-9981D04C126B}"/>
              </a:ext>
            </a:extLst>
          </p:cNvPr>
          <p:cNvSpPr txBox="1"/>
          <p:nvPr/>
        </p:nvSpPr>
        <p:spPr>
          <a:xfrm>
            <a:off x="1604133" y="3545984"/>
            <a:ext cx="10853679" cy="13365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ru-RU"/>
            </a:defPPr>
            <a:lvl1pPr algn="just">
              <a:lnSpc>
                <a:spcPct val="115000"/>
              </a:lnSpc>
              <a:spcAft>
                <a:spcPts val="1000"/>
              </a:spcAft>
              <a:defRPr sz="1600" b="1">
                <a:effectLst/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Выделение бюджетного финансирования МОО на подготовку кадров, что позволит обеспечить развитие целевого обучения по образовательным программам среднего профессионального и высшего образования, планирование и предоставление и гарантированного трудоустройства выпускников</a:t>
            </a:r>
          </a:p>
          <a:p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7D6014A-A4BB-1F54-1161-3AE24FD751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009" y="4575688"/>
            <a:ext cx="679882" cy="6798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9A2239E-E906-EC03-A7ED-C2CD9718097D}"/>
              </a:ext>
            </a:extLst>
          </p:cNvPr>
          <p:cNvSpPr txBox="1"/>
          <p:nvPr/>
        </p:nvSpPr>
        <p:spPr>
          <a:xfrm>
            <a:off x="1604133" y="4564790"/>
            <a:ext cx="10873233" cy="6419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ru-RU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ru-RU" b="1" dirty="0"/>
              <a:t>Поддержка молодых педагогов, наставничество, оказание на рабочем месте практической помощи молодым специалистам, внутришкольная система методической работы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D3739A6-A44E-6217-F692-BEE78C541E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003" y="5493425"/>
            <a:ext cx="679882" cy="6798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96398FA-0907-9F1C-D90A-ADDF426547C2}"/>
              </a:ext>
            </a:extLst>
          </p:cNvPr>
          <p:cNvSpPr txBox="1"/>
          <p:nvPr/>
        </p:nvSpPr>
        <p:spPr>
          <a:xfrm>
            <a:off x="4276724" y="1429249"/>
            <a:ext cx="5770564" cy="40011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effectLst/>
                <a:latin typeface="+mn-lt"/>
                <a:ea typeface="Calibri" panose="020F0502020204030204" pitchFamily="34" charset="0"/>
              </a:rPr>
              <a:t>Основные пути решения кадровой проблемы</a:t>
            </a:r>
            <a:endParaRPr lang="ru-RU" sz="1800" b="1" dirty="0"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71D0DA-61D3-26AA-9FD1-31D76CB2DF32}"/>
              </a:ext>
            </a:extLst>
          </p:cNvPr>
          <p:cNvSpPr txBox="1"/>
          <p:nvPr/>
        </p:nvSpPr>
        <p:spPr>
          <a:xfrm>
            <a:off x="1620144" y="5469972"/>
            <a:ext cx="11093800" cy="1568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ru-RU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ru-RU" b="1" dirty="0"/>
              <a:t>Реализация различных мер поощрения педагогических работников: </a:t>
            </a:r>
          </a:p>
          <a:p>
            <a:pPr>
              <a:spcAft>
                <a:spcPts val="0"/>
              </a:spcAft>
            </a:pPr>
            <a:r>
              <a:rPr lang="ru-RU" b="1" dirty="0"/>
              <a:t>- государственные и ведомственные награды (в 2024 году </a:t>
            </a:r>
            <a:r>
              <a:rPr lang="ru-RU" b="1" dirty="0">
                <a:solidFill>
                  <a:srgbClr val="FF0000"/>
                </a:solidFill>
              </a:rPr>
              <a:t>144</a:t>
            </a:r>
            <a:r>
              <a:rPr lang="ru-RU" b="1" dirty="0"/>
              <a:t> работника - государственные и ведомственные награды;  </a:t>
            </a:r>
            <a:r>
              <a:rPr lang="ru-RU" b="1" dirty="0">
                <a:solidFill>
                  <a:srgbClr val="FF0000"/>
                </a:solidFill>
              </a:rPr>
              <a:t>99</a:t>
            </a:r>
            <a:r>
              <a:rPr lang="ru-RU" b="1" dirty="0"/>
              <a:t> работников - Знак «Отличник просвещения»; </a:t>
            </a:r>
            <a:r>
              <a:rPr lang="ru-RU" b="1" dirty="0">
                <a:solidFill>
                  <a:srgbClr val="FF0000"/>
                </a:solidFill>
              </a:rPr>
              <a:t>353</a:t>
            </a:r>
            <a:r>
              <a:rPr lang="ru-RU" b="1" dirty="0"/>
              <a:t> человека - награды министерства образования ЯО)</a:t>
            </a:r>
          </a:p>
          <a:p>
            <a:pPr>
              <a:spcAft>
                <a:spcPts val="0"/>
              </a:spcAft>
            </a:pPr>
            <a:r>
              <a:rPr lang="ru-RU" b="1" dirty="0"/>
              <a:t>- городская премия 25 лучшим педагогическим работникам,</a:t>
            </a:r>
          </a:p>
          <a:p>
            <a:pPr>
              <a:spcAft>
                <a:spcPts val="0"/>
              </a:spcAft>
            </a:pPr>
            <a:r>
              <a:rPr lang="ru-RU" b="1" dirty="0"/>
              <a:t>- нагрудный знак за заслуги в развитии образования города Ярославля (10 человек ежегодно)</a:t>
            </a:r>
          </a:p>
        </p:txBody>
      </p:sp>
    </p:spTree>
    <p:extLst>
      <p:ext uri="{BB962C8B-B14F-4D97-AF65-F5344CB8AC3E}">
        <p14:creationId xmlns:p14="http://schemas.microsoft.com/office/powerpoint/2010/main" val="185832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85"/>
          <p:cNvSpPr>
            <a:spLocks noGrp="1"/>
          </p:cNvSpPr>
          <p:nvPr>
            <p:ph type="sldNum" sz="quarter" idx="14"/>
          </p:nvPr>
        </p:nvSpPr>
        <p:spPr bwMode="auto">
          <a:xfrm>
            <a:off x="12339514" y="235183"/>
            <a:ext cx="423193" cy="1015534"/>
          </a:xfrm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194E6D22-D7EC-474E-B828-E074BEB90FF2}" type="slidenum">
              <a:rPr lang="ru-RU" altLang="ru-RU" sz="6599">
                <a:solidFill>
                  <a:srgbClr val="B7C6CF"/>
                </a:solidFill>
                <a:latin typeface="Times New Roman" pitchFamily="18" charset="0"/>
                <a:cs typeface="Times New Roman" pitchFamily="18" charset="0"/>
              </a:rPr>
              <a:pPr/>
              <a:t>2</a:t>
            </a:fld>
            <a:endParaRPr lang="ru-RU" altLang="ru-RU" sz="6599" dirty="0">
              <a:solidFill>
                <a:srgbClr val="B7C6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31"/>
          <p:cNvSpPr>
            <a:spLocks noChangeArrowheads="1"/>
          </p:cNvSpPr>
          <p:nvPr/>
        </p:nvSpPr>
        <p:spPr bwMode="auto">
          <a:xfrm>
            <a:off x="4829908" y="708084"/>
            <a:ext cx="343217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r"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8" y="35877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929540" y="446961"/>
            <a:ext cx="2704762" cy="7147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defTabSz="1425705" fontAlgn="auto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Вновь назначенные руководители муниципальных образовательных организаций</a:t>
            </a:r>
            <a:endParaRPr lang="ru-RU" sz="1300" dirty="0">
              <a:solidFill>
                <a:srgbClr val="004F9F"/>
              </a:solidFill>
              <a:latin typeface="+mn-lt"/>
              <a:cs typeface="Times New Roman" pitchFamily="18" charset="0"/>
              <a:sym typeface="Calibri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8595811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812C-36EB-5174-8D40-82E8473B7EFF}"/>
              </a:ext>
            </a:extLst>
          </p:cNvPr>
          <p:cNvSpPr txBox="1"/>
          <p:nvPr/>
        </p:nvSpPr>
        <p:spPr>
          <a:xfrm>
            <a:off x="998672" y="3528756"/>
            <a:ext cx="2118112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</a:rPr>
              <a:t>Винник Т.Д. 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</a:rPr>
              <a:t>Детский сад №210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CA397B-FA40-9F2F-C1E8-14A2BAC6043D}"/>
              </a:ext>
            </a:extLst>
          </p:cNvPr>
          <p:cNvSpPr txBox="1"/>
          <p:nvPr/>
        </p:nvSpPr>
        <p:spPr>
          <a:xfrm>
            <a:off x="4244147" y="3554304"/>
            <a:ext cx="1898939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</a:rPr>
              <a:t>Безрукова Е.Е.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</a:rPr>
              <a:t>Детский сад №25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770F32-7807-F76E-64F5-A27CA1AF965A}"/>
              </a:ext>
            </a:extLst>
          </p:cNvPr>
          <p:cNvSpPr txBox="1"/>
          <p:nvPr/>
        </p:nvSpPr>
        <p:spPr>
          <a:xfrm>
            <a:off x="7350340" y="3540708"/>
            <a:ext cx="2000250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err="1">
                <a:solidFill>
                  <a:schemeClr val="tx1"/>
                </a:solidFill>
              </a:rPr>
              <a:t>Саакова</a:t>
            </a:r>
            <a:r>
              <a:rPr lang="ru-RU" b="1" dirty="0">
                <a:solidFill>
                  <a:schemeClr val="tx1"/>
                </a:solidFill>
              </a:rPr>
              <a:t> Т.В.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</a:rPr>
              <a:t>Детский сад №99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434E55-1D48-85A8-C93C-D0E922CA1F09}"/>
              </a:ext>
            </a:extLst>
          </p:cNvPr>
          <p:cNvSpPr txBox="1"/>
          <p:nvPr/>
        </p:nvSpPr>
        <p:spPr>
          <a:xfrm>
            <a:off x="3828881" y="6345235"/>
            <a:ext cx="2215654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</a:rPr>
              <a:t>Соколова Н.Е.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</a:rPr>
              <a:t>Средняя школа №88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80BA2A9-F112-A929-38A3-D9A652AA2628}"/>
              </a:ext>
            </a:extLst>
          </p:cNvPr>
          <p:cNvSpPr txBox="1"/>
          <p:nvPr/>
        </p:nvSpPr>
        <p:spPr>
          <a:xfrm>
            <a:off x="7356577" y="6335699"/>
            <a:ext cx="2215654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</a:rPr>
              <a:t>Лончаков М.А.</a:t>
            </a:r>
            <a:endParaRPr lang="ru-RU" dirty="0">
              <a:solidFill>
                <a:schemeClr val="tx1"/>
              </a:solidFill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</a:rPr>
              <a:t>Средняя школа №21  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9239516-FBA6-BD64-9B13-82A7885986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6"/>
          <a:stretch/>
        </p:blipFill>
        <p:spPr>
          <a:xfrm>
            <a:off x="1413779" y="1453542"/>
            <a:ext cx="1449547" cy="2087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C86CDA-285D-34A3-5233-FFC841DFCF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905" y="4383014"/>
            <a:ext cx="1712997" cy="19526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A23836-705F-706C-262D-9749AEB2E1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65"/>
          <a:stretch/>
        </p:blipFill>
        <p:spPr>
          <a:xfrm>
            <a:off x="4208079" y="4383014"/>
            <a:ext cx="1742129" cy="19526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1B156A-A3EC-17DA-B573-6EA105E865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6" b="7645"/>
          <a:stretch/>
        </p:blipFill>
        <p:spPr>
          <a:xfrm>
            <a:off x="4175721" y="1492896"/>
            <a:ext cx="1853847" cy="20410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F0C9FB6-9ED0-1736-9DED-815CAD95BB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95"/>
          <a:stretch/>
        </p:blipFill>
        <p:spPr>
          <a:xfrm>
            <a:off x="7414888" y="1492896"/>
            <a:ext cx="1728847" cy="20595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5461F9B-56BF-1636-A01D-A5492717DF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2" b="19618"/>
          <a:stretch/>
        </p:blipFill>
        <p:spPr>
          <a:xfrm>
            <a:off x="10569147" y="1492897"/>
            <a:ext cx="1619268" cy="20622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3831E6-5D19-C929-177B-E36FA5F1EBD5}"/>
              </a:ext>
            </a:extLst>
          </p:cNvPr>
          <p:cNvSpPr txBox="1"/>
          <p:nvPr/>
        </p:nvSpPr>
        <p:spPr>
          <a:xfrm>
            <a:off x="10404514" y="3528756"/>
            <a:ext cx="2000250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err="1">
                <a:solidFill>
                  <a:schemeClr val="tx1"/>
                </a:solidFill>
              </a:rPr>
              <a:t>Скробина</a:t>
            </a:r>
            <a:r>
              <a:rPr lang="ru-RU" b="1" dirty="0">
                <a:solidFill>
                  <a:schemeClr val="tx1"/>
                </a:solidFill>
              </a:rPr>
              <a:t> И.Е.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</a:rPr>
              <a:t>Детский сад №119</a:t>
            </a:r>
          </a:p>
        </p:txBody>
      </p:sp>
    </p:spTree>
    <p:extLst>
      <p:ext uri="{BB962C8B-B14F-4D97-AF65-F5344CB8AC3E}">
        <p14:creationId xmlns:p14="http://schemas.microsoft.com/office/powerpoint/2010/main" val="121511391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20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30043" y="407374"/>
            <a:ext cx="2572612" cy="714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Итоги работы по созданию комфортной и безопасной образовательной среды</a:t>
            </a:r>
          </a:p>
        </p:txBody>
      </p:sp>
      <p:sp>
        <p:nvSpPr>
          <p:cNvPr id="2" name="AutoShape 4" descr="Детский технопарк «Кванториум» | МОУ &amp;quot;Средняя школа № 2 &amp;quot;Источник&amp;quot; г.  Петрозаводск"/>
          <p:cNvSpPr>
            <a:spLocks noChangeAspect="1" noChangeArrowheads="1"/>
          </p:cNvSpPr>
          <p:nvPr/>
        </p:nvSpPr>
        <p:spPr bwMode="auto">
          <a:xfrm>
            <a:off x="1555890" y="-159243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6400612b-1e84-47ee-a1ad-b685123ffa49"/>
          <p:cNvSpPr>
            <a:spLocks noChangeAspect="1" noChangeArrowheads="1"/>
          </p:cNvSpPr>
          <p:nvPr/>
        </p:nvSpPr>
        <p:spPr bwMode="auto">
          <a:xfrm>
            <a:off x="1734087" y="8750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3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8565139" y="305067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14:cNvPr>
              <p14:cNvContentPartPr/>
              <p14:nvPr/>
            </p14:nvContentPartPr>
            <p14:xfrm>
              <a:off x="9756720" y="2586911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7720" y="25779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14:cNvPr>
              <p14:cNvContentPartPr/>
              <p14:nvPr/>
            </p14:nvContentPartPr>
            <p14:xfrm>
              <a:off x="3854520" y="2566031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5520" y="25570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14:cNvPr>
              <p14:cNvContentPartPr/>
              <p14:nvPr/>
            </p14:nvContentPartPr>
            <p14:xfrm>
              <a:off x="5278320" y="2545511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9320" y="25365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8CBCDC2D-6C2C-B0C7-1FCC-8C133914ED8E}"/>
                  </a:ext>
                </a:extLst>
              </p14:cNvPr>
              <p14:cNvContentPartPr/>
              <p14:nvPr/>
            </p14:nvContentPartPr>
            <p14:xfrm>
              <a:off x="-1517302" y="810311"/>
              <a:ext cx="360" cy="36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8CBCDC2D-6C2C-B0C7-1FCC-8C133914ED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526302" y="756311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275FB2ED-C1AE-9CE6-F476-3558791FEC11}"/>
                  </a:ext>
                </a:extLst>
              </p14:cNvPr>
              <p14:cNvContentPartPr/>
              <p14:nvPr/>
            </p14:nvContentPartPr>
            <p14:xfrm>
              <a:off x="9891818" y="3179471"/>
              <a:ext cx="360" cy="360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275FB2ED-C1AE-9CE6-F476-3558791FEC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82818" y="3125471"/>
                <a:ext cx="18000" cy="1080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96398FA-0907-9F1C-D90A-ADDF426547C2}"/>
              </a:ext>
            </a:extLst>
          </p:cNvPr>
          <p:cNvSpPr txBox="1"/>
          <p:nvPr/>
        </p:nvSpPr>
        <p:spPr>
          <a:xfrm>
            <a:off x="3733591" y="1523389"/>
            <a:ext cx="5972592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effectLst/>
                <a:latin typeface="+mn-lt"/>
                <a:ea typeface="Calibri" panose="020F0502020204030204" pitchFamily="34" charset="0"/>
              </a:rPr>
              <a:t>ОБЕСПЕЧЕНИЕ ПСИХОЛОГИЧЕСКОГО КОМФОРТА</a:t>
            </a:r>
            <a:endParaRPr lang="ru-RU" sz="1800" b="1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F319CC-1069-9812-F593-23471AA15851}"/>
              </a:ext>
            </a:extLst>
          </p:cNvPr>
          <p:cNvSpPr txBox="1"/>
          <p:nvPr/>
        </p:nvSpPr>
        <p:spPr>
          <a:xfrm>
            <a:off x="852458" y="1985541"/>
            <a:ext cx="11734855" cy="4809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Clr>
                <a:schemeClr val="accent3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Городская научно-практическая социально-психологическая конференция с международным участием ««Социально-психологические аспекты формирования и развития комфортной образовательной среды» </a:t>
            </a:r>
            <a:r>
              <a:rPr lang="ru-RU" sz="16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(223 участника конференции, 172 участника мастер-классов)</a:t>
            </a:r>
            <a:endParaRPr lang="ru-RU" sz="1600" b="1" i="1" dirty="0">
              <a:latin typeface="+mn-lt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Clr>
                <a:schemeClr val="accent3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Городской образовательный интенсив «Комфортная образовательная среда: изучаем, моделируем, создаем», на котором было организовано 8 тематических площадок </a:t>
            </a:r>
            <a:r>
              <a:rPr lang="ru-RU" sz="16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(150 специалистов)</a:t>
            </a:r>
            <a:endParaRPr lang="ru-RU" sz="1600" b="1" i="1" dirty="0">
              <a:latin typeface="+mn-lt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Clr>
                <a:schemeClr val="accent3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Диалоговая площадка в рамках 4 Областного родительского Форума «Обеспечение комфортной образовательной среды и профилактики </a:t>
            </a:r>
            <a:r>
              <a:rPr lang="ru-RU" sz="1600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буллинга</a:t>
            </a:r>
            <a:r>
              <a:rPr lang="ru-RU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6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(52 человека)</a:t>
            </a:r>
            <a:endParaRPr lang="ru-RU" sz="1600" b="1" i="1" dirty="0">
              <a:latin typeface="+mn-lt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Clr>
                <a:schemeClr val="accent3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Работа с различными рисками и проблемными факторами в рамках городских вебинаров, семинаров, КПК и других мероприятий </a:t>
            </a:r>
            <a:r>
              <a:rPr lang="ru-RU" sz="16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(3044 человек, 198 мероприятий)</a:t>
            </a:r>
            <a:endParaRPr lang="ru-RU" sz="1600" b="1" i="1" dirty="0">
              <a:latin typeface="+mn-lt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Clr>
                <a:schemeClr val="accent3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Работа с родителями в рамках проведения тематических родительских собраний </a:t>
            </a:r>
            <a:r>
              <a:rPr lang="ru-RU" sz="16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(127 мероприятий, 4494 человек)</a:t>
            </a:r>
            <a:r>
              <a:rPr lang="ru-RU" sz="1600" b="1" i="1" dirty="0">
                <a:latin typeface="+mn-lt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Clr>
                <a:schemeClr val="accent3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Работа с обучающимися: повышение стрессоустойчивости, обучение навыкам преодоления конфликтов и конструктивного поведения в них, развитие коммуникативных навыков, формирование личности, комфортность и защищенность </a:t>
            </a:r>
            <a:r>
              <a:rPr lang="ru-RU" sz="16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(в рамках профилактической программы «Путь в здоровье» проведено 3851 мероприятий для 14658 обучающихся)</a:t>
            </a:r>
            <a:endParaRPr lang="ru-RU" sz="1600" b="1" i="1" dirty="0">
              <a:latin typeface="+mn-lt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Clr>
                <a:schemeClr val="accent3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Постоянная консультационная работа в ППМС-центрах </a:t>
            </a:r>
          </a:p>
        </p:txBody>
      </p:sp>
    </p:spTree>
    <p:extLst>
      <p:ext uri="{BB962C8B-B14F-4D97-AF65-F5344CB8AC3E}">
        <p14:creationId xmlns:p14="http://schemas.microsoft.com/office/powerpoint/2010/main" val="130523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21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30043" y="407374"/>
            <a:ext cx="2572612" cy="714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Итоги работы по созданию комфортной и безопасной образовательной среды</a:t>
            </a:r>
          </a:p>
        </p:txBody>
      </p:sp>
      <p:sp>
        <p:nvSpPr>
          <p:cNvPr id="2" name="AutoShape 4" descr="Детский технопарк «Кванториум» | МОУ &amp;quot;Средняя школа № 2 &amp;quot;Источник&amp;quot; г.  Петрозаводск"/>
          <p:cNvSpPr>
            <a:spLocks noChangeAspect="1" noChangeArrowheads="1"/>
          </p:cNvSpPr>
          <p:nvPr/>
        </p:nvSpPr>
        <p:spPr bwMode="auto">
          <a:xfrm>
            <a:off x="1555890" y="-159243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6400612b-1e84-47ee-a1ad-b685123ffa49"/>
          <p:cNvSpPr>
            <a:spLocks noChangeAspect="1" noChangeArrowheads="1"/>
          </p:cNvSpPr>
          <p:nvPr/>
        </p:nvSpPr>
        <p:spPr bwMode="auto">
          <a:xfrm>
            <a:off x="1734087" y="8750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3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8565139" y="305067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14:cNvPr>
              <p14:cNvContentPartPr/>
              <p14:nvPr/>
            </p14:nvContentPartPr>
            <p14:xfrm>
              <a:off x="9756720" y="2586911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7720" y="25779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14:cNvPr>
              <p14:cNvContentPartPr/>
              <p14:nvPr/>
            </p14:nvContentPartPr>
            <p14:xfrm>
              <a:off x="3854520" y="2566031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5520" y="25570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14:cNvPr>
              <p14:cNvContentPartPr/>
              <p14:nvPr/>
            </p14:nvContentPartPr>
            <p14:xfrm>
              <a:off x="5278320" y="2545511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9320" y="25365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8CBCDC2D-6C2C-B0C7-1FCC-8C133914ED8E}"/>
                  </a:ext>
                </a:extLst>
              </p14:cNvPr>
              <p14:cNvContentPartPr/>
              <p14:nvPr/>
            </p14:nvContentPartPr>
            <p14:xfrm>
              <a:off x="-1517302" y="810311"/>
              <a:ext cx="360" cy="36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8CBCDC2D-6C2C-B0C7-1FCC-8C133914ED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526302" y="756311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275FB2ED-C1AE-9CE6-F476-3558791FEC11}"/>
                  </a:ext>
                </a:extLst>
              </p14:cNvPr>
              <p14:cNvContentPartPr/>
              <p14:nvPr/>
            </p14:nvContentPartPr>
            <p14:xfrm>
              <a:off x="9891818" y="3179471"/>
              <a:ext cx="360" cy="360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275FB2ED-C1AE-9CE6-F476-3558791FEC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82818" y="3125471"/>
                <a:ext cx="18000" cy="1080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96398FA-0907-9F1C-D90A-ADDF426547C2}"/>
              </a:ext>
            </a:extLst>
          </p:cNvPr>
          <p:cNvSpPr txBox="1"/>
          <p:nvPr/>
        </p:nvSpPr>
        <p:spPr>
          <a:xfrm>
            <a:off x="3897025" y="1528725"/>
            <a:ext cx="564572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effectLst/>
                <a:latin typeface="+mn-lt"/>
                <a:ea typeface="Calibri" panose="020F0502020204030204" pitchFamily="34" charset="0"/>
              </a:rPr>
              <a:t>ОБЕСПЕЧЕНИЕ ПСИХОЛОГИЧЕСКОГО КОМФОРТА</a:t>
            </a:r>
            <a:endParaRPr lang="ru-RU" sz="1800" b="1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F319CC-1069-9812-F593-23471AA15851}"/>
              </a:ext>
            </a:extLst>
          </p:cNvPr>
          <p:cNvSpPr txBox="1"/>
          <p:nvPr/>
        </p:nvSpPr>
        <p:spPr>
          <a:xfrm>
            <a:off x="1708280" y="2170684"/>
            <a:ext cx="10675029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algn="just"/>
            <a:r>
              <a:rPr lang="ru-RU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 по созданию, поддержанию и развитию психологически комфортной образовательной среды показала свою востребованность, важность в глазах педагогического и административного сообщества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24D1EE-BF1A-D953-1EA0-897404D18C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998" y="2091290"/>
            <a:ext cx="787305" cy="7873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5F0B10-2612-44F4-F885-E64BCF2F80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2792" y="3116020"/>
            <a:ext cx="787305" cy="7873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30C71C-09DA-C8CD-0C3A-708E3C328B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2792" y="6190208"/>
            <a:ext cx="787305" cy="7873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D96B6E-39B4-95AC-2FD6-9E8EDA20D3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2792" y="5165792"/>
            <a:ext cx="787305" cy="7873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7C7764-3471-7B68-B85D-734FB8FE0F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996" y="4140749"/>
            <a:ext cx="787305" cy="7873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DA00F2-B245-DCA4-2804-B7B5D89433BD}"/>
              </a:ext>
            </a:extLst>
          </p:cNvPr>
          <p:cNvSpPr txBox="1"/>
          <p:nvPr/>
        </p:nvSpPr>
        <p:spPr>
          <a:xfrm>
            <a:off x="1708280" y="3110489"/>
            <a:ext cx="10699827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ru-RU"/>
            </a:defPPr>
            <a:lvl1pPr lvl="0" algn="just">
              <a:lnSpc>
                <a:spcPct val="115000"/>
              </a:lnSpc>
              <a:defRPr b="1">
                <a:effectLst/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В течение учебного года работа проводилась системно, масштабно, вариативно с привлечением всех участников образовательных отношений и будет продолжаться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76A945-63F8-4B70-D8CB-BC261D9C657F}"/>
              </a:ext>
            </a:extLst>
          </p:cNvPr>
          <p:cNvSpPr txBox="1"/>
          <p:nvPr/>
        </p:nvSpPr>
        <p:spPr>
          <a:xfrm>
            <a:off x="1692957" y="4050294"/>
            <a:ext cx="10893690" cy="877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ru-RU"/>
            </a:defPPr>
            <a:lvl1pPr lvl="0" algn="just">
              <a:lnSpc>
                <a:spcPct val="115000"/>
              </a:lnSpc>
              <a:defRPr b="1">
                <a:effectLst/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Важнейший достигнутый результат - повышение включенности педагогов в работу по созданию условий психологически безопасной и комфортной образовательной среды, осознание взрослыми важности этой работы и повышение внутренней мотивации на деятельность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5F0DED-6317-5361-1C3B-D4CCCD508F2B}"/>
              </a:ext>
            </a:extLst>
          </p:cNvPr>
          <p:cNvSpPr txBox="1"/>
          <p:nvPr/>
        </p:nvSpPr>
        <p:spPr>
          <a:xfrm>
            <a:off x="1651828" y="5251667"/>
            <a:ext cx="10975950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ru-RU"/>
            </a:defPPr>
            <a:lvl1pPr lvl="0" algn="just">
              <a:lnSpc>
                <a:spcPct val="100000"/>
              </a:lnSpc>
              <a:defRPr b="1">
                <a:effectLst/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Работа осуществляется с разными психологическими компонентами безопасной и комфортной образовательной среды: коммуникативным, </a:t>
            </a:r>
            <a:r>
              <a:rPr lang="ru-RU" dirty="0" err="1"/>
              <a:t>саморегуляционным</a:t>
            </a:r>
            <a:r>
              <a:rPr lang="ru-RU" dirty="0"/>
              <a:t>, целеполагающим и мотивационным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C4B2AD-5525-2896-33F5-3E1BB089A20B}"/>
              </a:ext>
            </a:extLst>
          </p:cNvPr>
          <p:cNvSpPr txBox="1"/>
          <p:nvPr/>
        </p:nvSpPr>
        <p:spPr>
          <a:xfrm>
            <a:off x="1651827" y="6257104"/>
            <a:ext cx="10934819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ru-RU"/>
            </a:defPPr>
            <a:lvl1pPr lvl="0" algn="just">
              <a:lnSpc>
                <a:spcPct val="100000"/>
              </a:lnSpc>
              <a:defRPr b="1">
                <a:effectLst/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В муниципальной системе образования происходит накопление методического инструментария по данной тематике</a:t>
            </a:r>
          </a:p>
        </p:txBody>
      </p:sp>
    </p:spTree>
    <p:extLst>
      <p:ext uri="{BB962C8B-B14F-4D97-AF65-F5344CB8AC3E}">
        <p14:creationId xmlns:p14="http://schemas.microsoft.com/office/powerpoint/2010/main" val="141729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22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30043" y="407374"/>
            <a:ext cx="2572612" cy="714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Итоги работы по созданию комфортной и безопасной образовательной среды</a:t>
            </a:r>
          </a:p>
        </p:txBody>
      </p:sp>
      <p:sp>
        <p:nvSpPr>
          <p:cNvPr id="2" name="AutoShape 4" descr="Детский технопарк «Кванториум» | МОУ &amp;quot;Средняя школа № 2 &amp;quot;Источник&amp;quot; г.  Петрозаводск"/>
          <p:cNvSpPr>
            <a:spLocks noChangeAspect="1" noChangeArrowheads="1"/>
          </p:cNvSpPr>
          <p:nvPr/>
        </p:nvSpPr>
        <p:spPr bwMode="auto">
          <a:xfrm>
            <a:off x="1555890" y="-159243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6400612b-1e84-47ee-a1ad-b685123ffa49"/>
          <p:cNvSpPr>
            <a:spLocks noChangeAspect="1" noChangeArrowheads="1"/>
          </p:cNvSpPr>
          <p:nvPr/>
        </p:nvSpPr>
        <p:spPr bwMode="auto">
          <a:xfrm>
            <a:off x="1734087" y="8750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3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8565139" y="305067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14:cNvPr>
              <p14:cNvContentPartPr/>
              <p14:nvPr/>
            </p14:nvContentPartPr>
            <p14:xfrm>
              <a:off x="9756720" y="2586911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7720" y="25779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14:cNvPr>
              <p14:cNvContentPartPr/>
              <p14:nvPr/>
            </p14:nvContentPartPr>
            <p14:xfrm>
              <a:off x="3854520" y="2566031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5520" y="25570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14:cNvPr>
              <p14:cNvContentPartPr/>
              <p14:nvPr/>
            </p14:nvContentPartPr>
            <p14:xfrm>
              <a:off x="5278320" y="2545511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9320" y="25365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8CBCDC2D-6C2C-B0C7-1FCC-8C133914ED8E}"/>
                  </a:ext>
                </a:extLst>
              </p14:cNvPr>
              <p14:cNvContentPartPr/>
              <p14:nvPr/>
            </p14:nvContentPartPr>
            <p14:xfrm>
              <a:off x="-1517302" y="810311"/>
              <a:ext cx="360" cy="36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8CBCDC2D-6C2C-B0C7-1FCC-8C133914ED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526302" y="756311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275FB2ED-C1AE-9CE6-F476-3558791FEC11}"/>
                  </a:ext>
                </a:extLst>
              </p14:cNvPr>
              <p14:cNvContentPartPr/>
              <p14:nvPr/>
            </p14:nvContentPartPr>
            <p14:xfrm>
              <a:off x="9891818" y="3179471"/>
              <a:ext cx="360" cy="360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275FB2ED-C1AE-9CE6-F476-3558791FEC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82818" y="3125471"/>
                <a:ext cx="18000" cy="1080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96398FA-0907-9F1C-D90A-ADDF426547C2}"/>
              </a:ext>
            </a:extLst>
          </p:cNvPr>
          <p:cNvSpPr txBox="1"/>
          <p:nvPr/>
        </p:nvSpPr>
        <p:spPr>
          <a:xfrm>
            <a:off x="3183750" y="1536028"/>
            <a:ext cx="707227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effectLst/>
                <a:latin typeface="+mn-lt"/>
                <a:ea typeface="Calibri" panose="020F0502020204030204" pitchFamily="34" charset="0"/>
              </a:rPr>
              <a:t>ОБЕСПЕЧЕНИЕ ФИЗИЧЕСКОЙ БЕЗОПАСНОСТИ И  КОМФОРТА</a:t>
            </a:r>
            <a:endParaRPr lang="ru-RU" sz="1800" b="1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F319CC-1069-9812-F593-23471AA15851}"/>
              </a:ext>
            </a:extLst>
          </p:cNvPr>
          <p:cNvSpPr txBox="1"/>
          <p:nvPr/>
        </p:nvSpPr>
        <p:spPr>
          <a:xfrm>
            <a:off x="867727" y="2545511"/>
            <a:ext cx="11704319" cy="44268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 algn="just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 2023 году на финансирование учреждений образования направлены </a:t>
            </a:r>
            <a:r>
              <a:rPr lang="ru-RU" sz="16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12 372 252,1 тыс. рублей</a:t>
            </a:r>
            <a:r>
              <a:rPr lang="ru-RU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(на 1 195 248,8 тыс. руб. больше чем в 2022 году)</a:t>
            </a:r>
          </a:p>
          <a:p>
            <a:pPr marL="285750" indent="-285750" algn="just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Средняя заработная плата педагогических работников за 2023 год: в МДОУ - </a:t>
            </a:r>
            <a:r>
              <a:rPr lang="ru-RU" sz="16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43,23 тыс. рублей</a:t>
            </a:r>
            <a:r>
              <a:rPr lang="ru-RU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в ОО – </a:t>
            </a:r>
            <a:r>
              <a:rPr lang="ru-RU" sz="16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47,93 тыс. рублей</a:t>
            </a:r>
            <a:r>
              <a:rPr lang="ru-RU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в УДО – </a:t>
            </a:r>
            <a:r>
              <a:rPr lang="ru-RU" sz="16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47,32 тыс. рублей</a:t>
            </a:r>
            <a:r>
              <a:rPr lang="ru-RU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 2023 год более 38 тыс. школьников обеспечены бесплатным горячим питанием. На эти цели направлено </a:t>
            </a:r>
            <a:r>
              <a:rPr lang="ru-RU" sz="16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180 740,5 тыс. рублей</a:t>
            </a:r>
            <a:r>
              <a:rPr lang="ru-RU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(в том числе за счет городского бюджета – 3 910,3 тыс. руб. (99,73% плана), за счет областного бюджета – 176 830,2 тыс. руб. (100,00% плана)).</a:t>
            </a:r>
            <a:endParaRPr lang="ru-RU" sz="1600" b="1" i="1" dirty="0">
              <a:latin typeface="+mn-lt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 счет средств федерального бюджета были выделены средства на организацию бесплатного горячего питания обучающихся начальной школы. На эти цели направлено </a:t>
            </a:r>
            <a:r>
              <a:rPr lang="ru-RU" sz="16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228 005,6 тыс. рублей </a:t>
            </a:r>
            <a:r>
              <a:rPr lang="ru-RU" sz="16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(100,00% плана)</a:t>
            </a:r>
            <a:endParaRPr lang="ru-RU" sz="1600" b="1" i="1" dirty="0">
              <a:latin typeface="+mn-lt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  2023 год  на выплаты  компенсации расходов за присмотр и уход за детьми израсходовано </a:t>
            </a:r>
            <a:r>
              <a:rPr lang="ru-RU" sz="16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127 389,0 тыс. рублей </a:t>
            </a:r>
            <a:r>
              <a:rPr lang="ru-RU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6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 счет средств городского бюджета 21 235,1 тыс. руб., за счет средств областного бюджета 106 153,9 тыс. руб.)</a:t>
            </a:r>
            <a:endParaRPr lang="ru-RU" sz="1600" b="1" i="1" dirty="0">
              <a:latin typeface="+mn-lt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ru-RU" sz="1600" b="1" kern="0" dirty="0">
                <a:effectLst/>
                <a:latin typeface="+mn-lt"/>
                <a:ea typeface="Calibri" panose="020F0502020204030204" pitchFamily="34" charset="0"/>
              </a:rPr>
              <a:t>В 2023 году была предусмотрена мера социальной поддержки членов семей граждан, проходящих военную службу в Вооруженных Силах РФ в связи с проведением СВО, в виде освобождения от взимаемой с родителей (законных представителей) платы за присмотр и уход за детьми.  На эти цели были направлены средства областного бюджета в размере </a:t>
            </a:r>
            <a:r>
              <a:rPr lang="ru-RU" sz="1600" b="1" kern="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6 138,2 тыс. рублей</a:t>
            </a:r>
            <a:endParaRPr lang="ru-RU" sz="1600" b="1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D080E5-7918-557A-A615-471FF3AD105A}"/>
              </a:ext>
            </a:extLst>
          </p:cNvPr>
          <p:cNvSpPr txBox="1"/>
          <p:nvPr/>
        </p:nvSpPr>
        <p:spPr>
          <a:xfrm>
            <a:off x="867727" y="2048996"/>
            <a:ext cx="7426059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kern="0" dirty="0">
                <a:latin typeface="+mn-lt"/>
              </a:rPr>
              <a:t>Обеспечение функционирования образовательных организаций</a:t>
            </a:r>
            <a:endParaRPr lang="ru-RU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9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23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30043" y="407374"/>
            <a:ext cx="2572612" cy="714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Итоги работы по созданию комфортной и безопасной образовательной среды</a:t>
            </a:r>
          </a:p>
        </p:txBody>
      </p:sp>
      <p:sp>
        <p:nvSpPr>
          <p:cNvPr id="2" name="AutoShape 4" descr="Детский технопарк «Кванториум» | МОУ &amp;quot;Средняя школа № 2 &amp;quot;Источник&amp;quot; г.  Петрозаводск"/>
          <p:cNvSpPr>
            <a:spLocks noChangeAspect="1" noChangeArrowheads="1"/>
          </p:cNvSpPr>
          <p:nvPr/>
        </p:nvSpPr>
        <p:spPr bwMode="auto">
          <a:xfrm>
            <a:off x="1555890" y="-159243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6400612b-1e84-47ee-a1ad-b685123ffa49"/>
          <p:cNvSpPr>
            <a:spLocks noChangeAspect="1" noChangeArrowheads="1"/>
          </p:cNvSpPr>
          <p:nvPr/>
        </p:nvSpPr>
        <p:spPr bwMode="auto">
          <a:xfrm>
            <a:off x="1734087" y="8750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3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8565139" y="305067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14:cNvPr>
              <p14:cNvContentPartPr/>
              <p14:nvPr/>
            </p14:nvContentPartPr>
            <p14:xfrm>
              <a:off x="9756720" y="2586911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7720" y="25779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14:cNvPr>
              <p14:cNvContentPartPr/>
              <p14:nvPr/>
            </p14:nvContentPartPr>
            <p14:xfrm>
              <a:off x="3854520" y="2566031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5520" y="25570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14:cNvPr>
              <p14:cNvContentPartPr/>
              <p14:nvPr/>
            </p14:nvContentPartPr>
            <p14:xfrm>
              <a:off x="5278320" y="2545511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9320" y="25365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8CBCDC2D-6C2C-B0C7-1FCC-8C133914ED8E}"/>
                  </a:ext>
                </a:extLst>
              </p14:cNvPr>
              <p14:cNvContentPartPr/>
              <p14:nvPr/>
            </p14:nvContentPartPr>
            <p14:xfrm>
              <a:off x="-1517302" y="810311"/>
              <a:ext cx="360" cy="36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8CBCDC2D-6C2C-B0C7-1FCC-8C133914ED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526302" y="756311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275FB2ED-C1AE-9CE6-F476-3558791FEC11}"/>
                  </a:ext>
                </a:extLst>
              </p14:cNvPr>
              <p14:cNvContentPartPr/>
              <p14:nvPr/>
            </p14:nvContentPartPr>
            <p14:xfrm>
              <a:off x="9891818" y="3179471"/>
              <a:ext cx="360" cy="360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275FB2ED-C1AE-9CE6-F476-3558791FEC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82818" y="3125471"/>
                <a:ext cx="18000" cy="10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AF319CC-1069-9812-F593-23471AA15851}"/>
              </a:ext>
            </a:extLst>
          </p:cNvPr>
          <p:cNvSpPr txBox="1"/>
          <p:nvPr/>
        </p:nvSpPr>
        <p:spPr>
          <a:xfrm>
            <a:off x="867727" y="2072170"/>
            <a:ext cx="11704319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1800" b="1" kern="0" dirty="0">
                <a:solidFill>
                  <a:srgbClr val="FF0000"/>
                </a:solidFill>
                <a:latin typeface="+mn-lt"/>
              </a:rPr>
              <a:t>С</a:t>
            </a:r>
            <a:r>
              <a:rPr lang="ru-RU" sz="1800" b="1" kern="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редние школы №№ 7, 47, 83</a:t>
            </a:r>
            <a:r>
              <a:rPr lang="ru-RU" sz="1800" b="1" kern="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принимают участие в федеральной программе капитального ремонта школ «Модернизация школьных систем образования» в рамках государственной программы «Развитие образования</a:t>
            </a:r>
            <a:r>
              <a:rPr lang="ru-RU" sz="1800" b="1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  <a:ea typeface="Calibri" panose="020F0502020204030204" pitchFamily="34" charset="0"/>
              </a:rPr>
              <a:t>»</a:t>
            </a:r>
            <a:endParaRPr lang="ru-RU" sz="16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D080E5-7918-557A-A615-471FF3AD105A}"/>
              </a:ext>
            </a:extLst>
          </p:cNvPr>
          <p:cNvSpPr txBox="1"/>
          <p:nvPr/>
        </p:nvSpPr>
        <p:spPr>
          <a:xfrm>
            <a:off x="867727" y="1543389"/>
            <a:ext cx="4410953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latin typeface="+mn-lt"/>
              </a:rPr>
              <a:t>Проведение капитальных ремонтов</a:t>
            </a:r>
            <a:endParaRPr lang="ru-RU" sz="1800" b="1" dirty="0">
              <a:latin typeface="+mn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FBA2817-64E3-D762-0779-F37780606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2"/>
          <a:stretch/>
        </p:blipFill>
        <p:spPr bwMode="auto">
          <a:xfrm>
            <a:off x="5042457" y="3381339"/>
            <a:ext cx="3549741" cy="2915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D63784-3580-D8E4-E448-95943C6B3C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185" y="2896990"/>
            <a:ext cx="3887301" cy="2915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2F01393-DF49-8F9C-25BF-8E2C846AA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b="5790"/>
          <a:stretch/>
        </p:blipFill>
        <p:spPr bwMode="auto">
          <a:xfrm>
            <a:off x="770289" y="2896990"/>
            <a:ext cx="4077289" cy="2915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7547E5-C9E5-82AD-A40B-21B26169AB85}"/>
              </a:ext>
            </a:extLst>
          </p:cNvPr>
          <p:cNvSpPr txBox="1"/>
          <p:nvPr/>
        </p:nvSpPr>
        <p:spPr>
          <a:xfrm>
            <a:off x="728153" y="6612061"/>
            <a:ext cx="12589814" cy="353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b="1" kern="0" dirty="0">
                <a:effectLst/>
                <a:latin typeface="+mn-lt"/>
                <a:ea typeface="Calibri" panose="020F0502020204030204" pitchFamily="34" charset="0"/>
              </a:rPr>
              <a:t>Дополнительно направлены заявки на 2025-2027 годы еще 7 школ и 9 зданий дошкольных образовательных организаций</a:t>
            </a:r>
            <a:endParaRPr lang="ru-RU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63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24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30043" y="407374"/>
            <a:ext cx="2572612" cy="714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Итоги работы по созданию комфортной и безопасной образовательной среды</a:t>
            </a:r>
          </a:p>
        </p:txBody>
      </p:sp>
      <p:sp>
        <p:nvSpPr>
          <p:cNvPr id="2" name="AutoShape 4" descr="Детский технопарк «Кванториум» | МОУ &amp;quot;Средняя школа № 2 &amp;quot;Источник&amp;quot; г.  Петрозаводск"/>
          <p:cNvSpPr>
            <a:spLocks noChangeAspect="1" noChangeArrowheads="1"/>
          </p:cNvSpPr>
          <p:nvPr/>
        </p:nvSpPr>
        <p:spPr bwMode="auto">
          <a:xfrm>
            <a:off x="1555890" y="-159243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6400612b-1e84-47ee-a1ad-b685123ffa49"/>
          <p:cNvSpPr>
            <a:spLocks noChangeAspect="1" noChangeArrowheads="1"/>
          </p:cNvSpPr>
          <p:nvPr/>
        </p:nvSpPr>
        <p:spPr bwMode="auto">
          <a:xfrm>
            <a:off x="1734087" y="8750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3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8565139" y="305067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14:cNvPr>
              <p14:cNvContentPartPr/>
              <p14:nvPr/>
            </p14:nvContentPartPr>
            <p14:xfrm>
              <a:off x="9756720" y="2586911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7720" y="25779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14:cNvPr>
              <p14:cNvContentPartPr/>
              <p14:nvPr/>
            </p14:nvContentPartPr>
            <p14:xfrm>
              <a:off x="3854520" y="2566031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5520" y="25570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14:cNvPr>
              <p14:cNvContentPartPr/>
              <p14:nvPr/>
            </p14:nvContentPartPr>
            <p14:xfrm>
              <a:off x="5278320" y="2545511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9320" y="25365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8CBCDC2D-6C2C-B0C7-1FCC-8C133914ED8E}"/>
                  </a:ext>
                </a:extLst>
              </p14:cNvPr>
              <p14:cNvContentPartPr/>
              <p14:nvPr/>
            </p14:nvContentPartPr>
            <p14:xfrm>
              <a:off x="-1517302" y="810311"/>
              <a:ext cx="360" cy="36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8CBCDC2D-6C2C-B0C7-1FCC-8C133914ED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526302" y="756311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275FB2ED-C1AE-9CE6-F476-3558791FEC11}"/>
                  </a:ext>
                </a:extLst>
              </p14:cNvPr>
              <p14:cNvContentPartPr/>
              <p14:nvPr/>
            </p14:nvContentPartPr>
            <p14:xfrm>
              <a:off x="9891818" y="3179471"/>
              <a:ext cx="360" cy="360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275FB2ED-C1AE-9CE6-F476-3558791FEC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82818" y="3125471"/>
                <a:ext cx="18000" cy="10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AF319CC-1069-9812-F593-23471AA15851}"/>
              </a:ext>
            </a:extLst>
          </p:cNvPr>
          <p:cNvSpPr txBox="1"/>
          <p:nvPr/>
        </p:nvSpPr>
        <p:spPr>
          <a:xfrm>
            <a:off x="867727" y="2201263"/>
            <a:ext cx="11704319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800" b="1" kern="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Ученические проекты реализуются в 3 школах: </a:t>
            </a:r>
            <a:r>
              <a:rPr lang="ru-RU" sz="1800" b="1" kern="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СШ №№ 28, 36 и 84</a:t>
            </a:r>
            <a:endParaRPr lang="ru-RU" sz="1600" b="1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D080E5-7918-557A-A615-471FF3AD105A}"/>
              </a:ext>
            </a:extLst>
          </p:cNvPr>
          <p:cNvSpPr txBox="1"/>
          <p:nvPr/>
        </p:nvSpPr>
        <p:spPr>
          <a:xfrm>
            <a:off x="867727" y="1564893"/>
            <a:ext cx="5091289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latin typeface="+mn-lt"/>
              </a:rPr>
              <a:t>Школьное инициативное бюджетирование</a:t>
            </a:r>
            <a:endParaRPr lang="ru-RU" sz="1800" b="1" dirty="0"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81127A-0958-D92D-3674-481984D59E9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46" y="2741033"/>
            <a:ext cx="3653364" cy="2740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4638833-4628-5BE8-D636-DF3AB5B3E9D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90" y="4559547"/>
            <a:ext cx="3266391" cy="2449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0A2F898-942F-DD2C-A13F-30EAA33EA15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665" y="2760873"/>
            <a:ext cx="3653364" cy="2740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C049BEA-7547-3C96-1610-38179138D88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84"/>
          <a:stretch/>
        </p:blipFill>
        <p:spPr>
          <a:xfrm>
            <a:off x="7127564" y="4549206"/>
            <a:ext cx="3282759" cy="2449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64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25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30043" y="407374"/>
            <a:ext cx="2572612" cy="714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Итоги работы по созданию комфортной и безопасной образовательной среды</a:t>
            </a:r>
          </a:p>
        </p:txBody>
      </p:sp>
      <p:sp>
        <p:nvSpPr>
          <p:cNvPr id="2" name="AutoShape 4" descr="Детский технопарк «Кванториум» | МОУ &amp;quot;Средняя школа № 2 &amp;quot;Источник&amp;quot; г.  Петрозаводск"/>
          <p:cNvSpPr>
            <a:spLocks noChangeAspect="1" noChangeArrowheads="1"/>
          </p:cNvSpPr>
          <p:nvPr/>
        </p:nvSpPr>
        <p:spPr bwMode="auto">
          <a:xfrm>
            <a:off x="1555890" y="-159243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6400612b-1e84-47ee-a1ad-b685123ffa49"/>
          <p:cNvSpPr>
            <a:spLocks noChangeAspect="1" noChangeArrowheads="1"/>
          </p:cNvSpPr>
          <p:nvPr/>
        </p:nvSpPr>
        <p:spPr bwMode="auto">
          <a:xfrm>
            <a:off x="1734087" y="8750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3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8565139" y="305067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14:cNvPr>
              <p14:cNvContentPartPr/>
              <p14:nvPr/>
            </p14:nvContentPartPr>
            <p14:xfrm>
              <a:off x="9756720" y="2586911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7720" y="25779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14:cNvPr>
              <p14:cNvContentPartPr/>
              <p14:nvPr/>
            </p14:nvContentPartPr>
            <p14:xfrm>
              <a:off x="3854520" y="2566031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5520" y="25570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14:cNvPr>
              <p14:cNvContentPartPr/>
              <p14:nvPr/>
            </p14:nvContentPartPr>
            <p14:xfrm>
              <a:off x="5278320" y="2545511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9320" y="25365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8CBCDC2D-6C2C-B0C7-1FCC-8C133914ED8E}"/>
                  </a:ext>
                </a:extLst>
              </p14:cNvPr>
              <p14:cNvContentPartPr/>
              <p14:nvPr/>
            </p14:nvContentPartPr>
            <p14:xfrm>
              <a:off x="-1517302" y="810311"/>
              <a:ext cx="360" cy="36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8CBCDC2D-6C2C-B0C7-1FCC-8C133914ED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526302" y="756311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275FB2ED-C1AE-9CE6-F476-3558791FEC11}"/>
                  </a:ext>
                </a:extLst>
              </p14:cNvPr>
              <p14:cNvContentPartPr/>
              <p14:nvPr/>
            </p14:nvContentPartPr>
            <p14:xfrm>
              <a:off x="9891818" y="3179471"/>
              <a:ext cx="360" cy="360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275FB2ED-C1AE-9CE6-F476-3558791FEC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82818" y="3125471"/>
                <a:ext cx="18000" cy="10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AF319CC-1069-9812-F593-23471AA15851}"/>
              </a:ext>
            </a:extLst>
          </p:cNvPr>
          <p:cNvSpPr txBox="1"/>
          <p:nvPr/>
        </p:nvSpPr>
        <p:spPr>
          <a:xfrm>
            <a:off x="867727" y="2009464"/>
            <a:ext cx="11704319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800" b="1" kern="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За счет средств ПАО «Автодизель» реализуются ученические проекты </a:t>
            </a:r>
            <a:r>
              <a:rPr lang="ru-RU" sz="1800" b="1" kern="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в  СШ №№ 26, 58, гимназии №3</a:t>
            </a:r>
            <a:r>
              <a:rPr lang="ru-RU" sz="1800" b="1" kern="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(по 2 млн. рублей), </a:t>
            </a:r>
            <a:r>
              <a:rPr lang="ru-RU" sz="1800" b="1" kern="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52 и 90 </a:t>
            </a:r>
            <a:r>
              <a:rPr lang="ru-RU" sz="1800" b="1" kern="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(по 6 млн рублей).</a:t>
            </a:r>
            <a:r>
              <a:rPr lang="ru-RU" sz="1800" b="1" kern="0" dirty="0">
                <a:solidFill>
                  <a:srgbClr val="000000"/>
                </a:solidFill>
                <a:latin typeface="+mn-lt"/>
              </a:rPr>
              <a:t> Общая сумма инвестиционных средств - </a:t>
            </a:r>
            <a:r>
              <a:rPr lang="ru-RU" sz="1800" b="1" kern="0" dirty="0">
                <a:solidFill>
                  <a:srgbClr val="FF0000"/>
                </a:solidFill>
                <a:latin typeface="+mn-lt"/>
              </a:rPr>
              <a:t>18 млн рублей </a:t>
            </a:r>
            <a:endParaRPr lang="ru-RU" sz="1800" b="1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D080E5-7918-557A-A615-471FF3AD105A}"/>
              </a:ext>
            </a:extLst>
          </p:cNvPr>
          <p:cNvSpPr txBox="1"/>
          <p:nvPr/>
        </p:nvSpPr>
        <p:spPr>
          <a:xfrm>
            <a:off x="867727" y="1511103"/>
            <a:ext cx="4564885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latin typeface="+mn-lt"/>
              </a:rPr>
              <a:t>Привлечение инвестиционных средств </a:t>
            </a:r>
            <a:endParaRPr lang="ru-RU" sz="1800" b="1" dirty="0"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2A3EBD-3F51-80C5-6225-F89B556476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27" y="3191841"/>
            <a:ext cx="5543074" cy="3117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18E586A-27F1-B8E5-5491-553218B8DC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r="9175"/>
          <a:stretch/>
        </p:blipFill>
        <p:spPr bwMode="auto">
          <a:xfrm>
            <a:off x="6719886" y="3191842"/>
            <a:ext cx="5852160" cy="311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13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26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30043" y="407374"/>
            <a:ext cx="2572612" cy="714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Итоги работы по созданию комфортной и безопасной образовательной среды</a:t>
            </a:r>
          </a:p>
        </p:txBody>
      </p:sp>
      <p:sp>
        <p:nvSpPr>
          <p:cNvPr id="2" name="AutoShape 4" descr="Детский технопарк «Кванториум» | МОУ &amp;quot;Средняя школа № 2 &amp;quot;Источник&amp;quot; г.  Петрозаводск"/>
          <p:cNvSpPr>
            <a:spLocks noChangeAspect="1" noChangeArrowheads="1"/>
          </p:cNvSpPr>
          <p:nvPr/>
        </p:nvSpPr>
        <p:spPr bwMode="auto">
          <a:xfrm>
            <a:off x="1555890" y="-159243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6400612b-1e84-47ee-a1ad-b685123ffa49"/>
          <p:cNvSpPr>
            <a:spLocks noChangeAspect="1" noChangeArrowheads="1"/>
          </p:cNvSpPr>
          <p:nvPr/>
        </p:nvSpPr>
        <p:spPr bwMode="auto">
          <a:xfrm>
            <a:off x="1734087" y="8750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3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8565139" y="305067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14:cNvPr>
              <p14:cNvContentPartPr/>
              <p14:nvPr/>
            </p14:nvContentPartPr>
            <p14:xfrm>
              <a:off x="9756720" y="2586911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7720" y="25779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14:cNvPr>
              <p14:cNvContentPartPr/>
              <p14:nvPr/>
            </p14:nvContentPartPr>
            <p14:xfrm>
              <a:off x="3854520" y="2566031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5520" y="25570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14:cNvPr>
              <p14:cNvContentPartPr/>
              <p14:nvPr/>
            </p14:nvContentPartPr>
            <p14:xfrm>
              <a:off x="5278320" y="2545511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9320" y="25365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8CBCDC2D-6C2C-B0C7-1FCC-8C133914ED8E}"/>
                  </a:ext>
                </a:extLst>
              </p14:cNvPr>
              <p14:cNvContentPartPr/>
              <p14:nvPr/>
            </p14:nvContentPartPr>
            <p14:xfrm>
              <a:off x="-1517302" y="810311"/>
              <a:ext cx="360" cy="36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8CBCDC2D-6C2C-B0C7-1FCC-8C133914ED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526302" y="756311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275FB2ED-C1AE-9CE6-F476-3558791FEC11}"/>
                  </a:ext>
                </a:extLst>
              </p14:cNvPr>
              <p14:cNvContentPartPr/>
              <p14:nvPr/>
            </p14:nvContentPartPr>
            <p14:xfrm>
              <a:off x="9891818" y="3179471"/>
              <a:ext cx="360" cy="360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275FB2ED-C1AE-9CE6-F476-3558791FEC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82818" y="3125471"/>
                <a:ext cx="18000" cy="10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AF319CC-1069-9812-F593-23471AA15851}"/>
              </a:ext>
            </a:extLst>
          </p:cNvPr>
          <p:cNvSpPr txBox="1"/>
          <p:nvPr/>
        </p:nvSpPr>
        <p:spPr>
          <a:xfrm>
            <a:off x="867727" y="2009464"/>
            <a:ext cx="11704319" cy="1029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 проведение ремонтных работ в 2024 году выделены средства городского бюджета в сумме </a:t>
            </a:r>
            <a:r>
              <a:rPr lang="ru-RU" sz="18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295 819,2 тыс. </a:t>
            </a:r>
            <a:r>
              <a:rPr lang="ru-RU" sz="18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рублей </a:t>
            </a:r>
            <a:r>
              <a:rPr lang="ru-RU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800" b="1" dirty="0">
                <a:latin typeface="+mn-lt"/>
                <a:cs typeface="Times New Roman" pitchFamily="18" charset="0"/>
              </a:rPr>
              <a:t>средства городского бюджета - </a:t>
            </a:r>
            <a:r>
              <a:rPr lang="ru-RU" sz="1800" b="1" dirty="0">
                <a:effectLst/>
                <a:latin typeface="+mn-lt"/>
                <a:ea typeface="Calibri" panose="020F0502020204030204" pitchFamily="34" charset="0"/>
              </a:rPr>
              <a:t>237 155,2 тыс. </a:t>
            </a:r>
            <a:r>
              <a:rPr lang="ru-RU" sz="1800" b="1" dirty="0">
                <a:latin typeface="+mn-lt"/>
                <a:cs typeface="Times New Roman" pitchFamily="18" charset="0"/>
              </a:rPr>
              <a:t>рублей, средства депутатов муниципалитета города Ярославля - </a:t>
            </a:r>
            <a:r>
              <a:rPr lang="ru-RU" sz="1800" b="1" dirty="0">
                <a:effectLst/>
                <a:latin typeface="+mn-lt"/>
                <a:ea typeface="Calibri" panose="020F0502020204030204" pitchFamily="34" charset="0"/>
              </a:rPr>
              <a:t>58 664,0 тыс. рублей</a:t>
            </a:r>
            <a:r>
              <a:rPr lang="ru-RU" sz="1800" b="1" dirty="0">
                <a:latin typeface="+mn-lt"/>
                <a:cs typeface="Times New Roman" pitchFamily="18" charset="0"/>
              </a:rPr>
              <a:t>). </a:t>
            </a:r>
            <a:endParaRPr lang="ru-RU" sz="18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D080E5-7918-557A-A615-471FF3AD105A}"/>
              </a:ext>
            </a:extLst>
          </p:cNvPr>
          <p:cNvSpPr txBox="1"/>
          <p:nvPr/>
        </p:nvSpPr>
        <p:spPr>
          <a:xfrm>
            <a:off x="867727" y="1511103"/>
            <a:ext cx="5726711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latin typeface="+mn-lt"/>
              </a:rPr>
              <a:t>Повышение комфорта образовательных зон</a:t>
            </a:r>
            <a:endParaRPr lang="ru-RU" sz="1800" b="1" dirty="0">
              <a:latin typeface="+mn-lt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39D241F-A9E9-F049-401E-2A16CAF74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701458"/>
              </p:ext>
            </p:extLst>
          </p:nvPr>
        </p:nvGraphicFramePr>
        <p:xfrm>
          <a:off x="831022" y="3116997"/>
          <a:ext cx="5977489" cy="3798898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3402847">
                  <a:extLst>
                    <a:ext uri="{9D8B030D-6E8A-4147-A177-3AD203B41FA5}">
                      <a16:colId xmlns:a16="http://schemas.microsoft.com/office/drawing/2014/main" val="4152259969"/>
                    </a:ext>
                  </a:extLst>
                </a:gridCol>
                <a:gridCol w="1299759">
                  <a:extLst>
                    <a:ext uri="{9D8B030D-6E8A-4147-A177-3AD203B41FA5}">
                      <a16:colId xmlns:a16="http://schemas.microsoft.com/office/drawing/2014/main" val="2540719471"/>
                    </a:ext>
                  </a:extLst>
                </a:gridCol>
                <a:gridCol w="1274883">
                  <a:extLst>
                    <a:ext uri="{9D8B030D-6E8A-4147-A177-3AD203B41FA5}">
                      <a16:colId xmlns:a16="http://schemas.microsoft.com/office/drawing/2014/main" val="2624612196"/>
                    </a:ext>
                  </a:extLst>
                </a:gridCol>
              </a:tblGrid>
              <a:tr h="420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Тип учреждения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4BD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Количество учреждений 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4BD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Сумма (</a:t>
                      </a:r>
                      <a:r>
                        <a:rPr lang="ru-RU" sz="1300" b="1" dirty="0" err="1">
                          <a:effectLst/>
                        </a:rPr>
                        <a:t>тыс.руб</a:t>
                      </a:r>
                      <a:r>
                        <a:rPr lang="ru-RU" sz="1300" b="1" dirty="0">
                          <a:effectLst/>
                        </a:rPr>
                        <a:t>.) 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4B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229938"/>
                  </a:ext>
                </a:extLst>
              </a:tr>
              <a:tr h="2037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Детские сады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7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>
                          <a:effectLst/>
                        </a:rPr>
                        <a:t>12 095,6</a:t>
                      </a:r>
                      <a:endParaRPr lang="ru-RU" sz="13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0322337"/>
                  </a:ext>
                </a:extLst>
              </a:tr>
              <a:tr h="2643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Школы, школы-детские сады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13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>
                          <a:effectLst/>
                        </a:rPr>
                        <a:t>50 440,6</a:t>
                      </a:r>
                      <a:endParaRPr lang="ru-RU" sz="13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0321557"/>
                  </a:ext>
                </a:extLst>
              </a:tr>
              <a:tr h="2037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Учреждения дополнительного образования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>
                          <a:effectLst/>
                        </a:rPr>
                        <a:t>2</a:t>
                      </a:r>
                      <a:endParaRPr lang="ru-RU" sz="13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>
                          <a:effectLst/>
                        </a:rPr>
                        <a:t>22 569,4</a:t>
                      </a:r>
                      <a:endParaRPr lang="ru-RU" sz="13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3065667"/>
                  </a:ext>
                </a:extLst>
              </a:tr>
              <a:tr h="2037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Школы-интернаты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2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>
                          <a:effectLst/>
                        </a:rPr>
                        <a:t>3 338,6</a:t>
                      </a:r>
                      <a:endParaRPr lang="ru-RU" sz="13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9747395"/>
                  </a:ext>
                </a:extLst>
              </a:tr>
              <a:tr h="4202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Мероприятия по пожарной безопасности по решению суда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10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11 196,6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6815315"/>
                  </a:ext>
                </a:extLst>
              </a:tr>
              <a:tr h="2037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Ремонт спортивных залов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2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7 023,6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7424363"/>
                  </a:ext>
                </a:extLst>
              </a:tr>
              <a:tr h="2643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Спортивная площадка СОШ 75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>
                          <a:effectLst/>
                        </a:rPr>
                        <a:t>1</a:t>
                      </a:r>
                      <a:endParaRPr lang="ru-RU" sz="13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7 000,0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1541767"/>
                  </a:ext>
                </a:extLst>
              </a:tr>
              <a:tr h="2037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Асфальтирование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4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20 000,0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3463885"/>
                  </a:ext>
                </a:extLst>
              </a:tr>
              <a:tr h="2037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Капитальный ремонт СОШ 83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>
                          <a:effectLst/>
                        </a:rPr>
                        <a:t>1</a:t>
                      </a:r>
                      <a:endParaRPr lang="ru-RU" sz="13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40 000,0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7920837"/>
                  </a:ext>
                </a:extLst>
              </a:tr>
              <a:tr h="2037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Ремонт пищеблоков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24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42 695,2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6598853"/>
                  </a:ext>
                </a:extLst>
              </a:tr>
              <a:tr h="4202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Мероприятия по пожарной безопасности по решению суда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>
                          <a:effectLst/>
                        </a:rPr>
                        <a:t>12</a:t>
                      </a:r>
                      <a:endParaRPr lang="ru-RU" sz="13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6 827,9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0279782"/>
                  </a:ext>
                </a:extLst>
              </a:tr>
              <a:tr h="4202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Монтаж системы оповещения и управления эвакуацией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>
                          <a:effectLst/>
                        </a:rPr>
                        <a:t>20</a:t>
                      </a:r>
                      <a:endParaRPr lang="ru-RU" sz="13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effectLst/>
                        </a:rPr>
                        <a:t>13 967,7</a:t>
                      </a:r>
                      <a:endParaRPr lang="ru-RU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3022813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9B638C-31B7-38AD-BDB8-F05064CB1F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70" y="3076877"/>
            <a:ext cx="2299472" cy="2414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C463D8F-237D-5B45-611B-6E54B8204B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428" y="3086244"/>
            <a:ext cx="3171325" cy="2378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AD21D7-FD71-FDC2-9F38-05694D5B79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386" y="4885176"/>
            <a:ext cx="2707626" cy="2030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055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27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30043" y="407374"/>
            <a:ext cx="2572612" cy="714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Итоги работы по созданию комфортной и безопасной образовательной среды</a:t>
            </a:r>
          </a:p>
        </p:txBody>
      </p:sp>
      <p:sp>
        <p:nvSpPr>
          <p:cNvPr id="2" name="AutoShape 4" descr="Детский технопарк «Кванториум» | МОУ &amp;quot;Средняя школа № 2 &amp;quot;Источник&amp;quot; г.  Петрозаводск"/>
          <p:cNvSpPr>
            <a:spLocks noChangeAspect="1" noChangeArrowheads="1"/>
          </p:cNvSpPr>
          <p:nvPr/>
        </p:nvSpPr>
        <p:spPr bwMode="auto">
          <a:xfrm>
            <a:off x="1555890" y="-159243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6400612b-1e84-47ee-a1ad-b685123ffa49"/>
          <p:cNvSpPr>
            <a:spLocks noChangeAspect="1" noChangeArrowheads="1"/>
          </p:cNvSpPr>
          <p:nvPr/>
        </p:nvSpPr>
        <p:spPr bwMode="auto">
          <a:xfrm>
            <a:off x="1734087" y="8750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3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8565139" y="305067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14:cNvPr>
              <p14:cNvContentPartPr/>
              <p14:nvPr/>
            </p14:nvContentPartPr>
            <p14:xfrm>
              <a:off x="9756720" y="2586911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7720" y="25779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14:cNvPr>
              <p14:cNvContentPartPr/>
              <p14:nvPr/>
            </p14:nvContentPartPr>
            <p14:xfrm>
              <a:off x="3854520" y="2566031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5520" y="25570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14:cNvPr>
              <p14:cNvContentPartPr/>
              <p14:nvPr/>
            </p14:nvContentPartPr>
            <p14:xfrm>
              <a:off x="5278320" y="2545511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9320" y="25365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8CBCDC2D-6C2C-B0C7-1FCC-8C133914ED8E}"/>
                  </a:ext>
                </a:extLst>
              </p14:cNvPr>
              <p14:cNvContentPartPr/>
              <p14:nvPr/>
            </p14:nvContentPartPr>
            <p14:xfrm>
              <a:off x="-1517302" y="810311"/>
              <a:ext cx="360" cy="36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8CBCDC2D-6C2C-B0C7-1FCC-8C133914ED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526302" y="756311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275FB2ED-C1AE-9CE6-F476-3558791FEC11}"/>
                  </a:ext>
                </a:extLst>
              </p14:cNvPr>
              <p14:cNvContentPartPr/>
              <p14:nvPr/>
            </p14:nvContentPartPr>
            <p14:xfrm>
              <a:off x="9891818" y="3179471"/>
              <a:ext cx="360" cy="360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275FB2ED-C1AE-9CE6-F476-3558791FEC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82818" y="3125471"/>
                <a:ext cx="18000" cy="10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AF319CC-1069-9812-F593-23471AA15851}"/>
              </a:ext>
            </a:extLst>
          </p:cNvPr>
          <p:cNvSpPr txBox="1"/>
          <p:nvPr/>
        </p:nvSpPr>
        <p:spPr>
          <a:xfrm>
            <a:off x="867727" y="2009464"/>
            <a:ext cx="11704319" cy="16979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 2024 году в рамках губернаторского проекта «Решаем вместе!» выделены средства в сумме </a:t>
            </a:r>
            <a:r>
              <a:rPr lang="ru-RU" sz="16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120 970,8 тыс. рублей</a:t>
            </a:r>
            <a:r>
              <a:rPr lang="ru-RU" sz="1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+mn-lt"/>
              </a:rPr>
              <a:t>(</a:t>
            </a:r>
            <a:r>
              <a:rPr lang="ru-RU" sz="1600" b="1" dirty="0">
                <a:effectLst/>
                <a:latin typeface="+mn-lt"/>
                <a:ea typeface="Calibri" panose="020F0502020204030204" pitchFamily="34" charset="0"/>
              </a:rPr>
              <a:t>средства городского бюджета - 7 527,1 тыс. рублей, средства областного бюджета - 113 443,7 тыс. рублей)</a:t>
            </a:r>
          </a:p>
          <a:p>
            <a:pPr algn="just">
              <a:spcAft>
                <a:spcPts val="0"/>
              </a:spcAft>
            </a:pPr>
            <a:r>
              <a:rPr lang="ru-RU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Детские сады – 124 проекта;</a:t>
            </a:r>
          </a:p>
          <a:p>
            <a:pPr algn="just">
              <a:spcAft>
                <a:spcPts val="0"/>
              </a:spcAft>
            </a:pPr>
            <a:r>
              <a:rPr lang="ru-RU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Школы, школы-интернаты – 78 проектов;</a:t>
            </a:r>
          </a:p>
          <a:p>
            <a:pPr algn="just">
              <a:spcAft>
                <a:spcPts val="0"/>
              </a:spcAft>
            </a:pPr>
            <a:r>
              <a:rPr lang="ru-RU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Учреждения дополнительного образования – 7</a:t>
            </a:r>
          </a:p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Итого: 209 проектов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D080E5-7918-557A-A615-471FF3AD105A}"/>
              </a:ext>
            </a:extLst>
          </p:cNvPr>
          <p:cNvSpPr txBox="1"/>
          <p:nvPr/>
        </p:nvSpPr>
        <p:spPr>
          <a:xfrm>
            <a:off x="867727" y="1511103"/>
            <a:ext cx="5726711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latin typeface="+mn-lt"/>
              </a:rPr>
              <a:t>Повышение комфорта образовательных зон</a:t>
            </a:r>
            <a:endParaRPr lang="ru-RU" sz="1800" b="1" dirty="0">
              <a:latin typeface="+mn-lt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B4D559D-F429-EE9D-11E8-E34525DF6E5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6" b="9321"/>
          <a:stretch/>
        </p:blipFill>
        <p:spPr>
          <a:xfrm>
            <a:off x="9600644" y="3785550"/>
            <a:ext cx="2888623" cy="3115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4891C09-DA9B-53AA-9052-4B512B9ED5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185" y="3798520"/>
            <a:ext cx="4122101" cy="309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27EF288-80EF-0312-C4F8-5DCB37D3C19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27" y="3797376"/>
            <a:ext cx="4122100" cy="309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602312D0-6459-5158-A307-215040FB6F34}"/>
              </a:ext>
            </a:extLst>
          </p:cNvPr>
          <p:cNvCxnSpPr/>
          <p:nvPr/>
        </p:nvCxnSpPr>
        <p:spPr>
          <a:xfrm>
            <a:off x="867727" y="2732442"/>
            <a:ext cx="0" cy="839097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9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28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30043" y="407374"/>
            <a:ext cx="2572612" cy="714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Итоги работы по созданию комфортной и безопасной образовательной среды</a:t>
            </a:r>
          </a:p>
        </p:txBody>
      </p:sp>
      <p:sp>
        <p:nvSpPr>
          <p:cNvPr id="2" name="AutoShape 4" descr="Детский технопарк «Кванториум» | МОУ &amp;quot;Средняя школа № 2 &amp;quot;Источник&amp;quot; г.  Петрозаводск"/>
          <p:cNvSpPr>
            <a:spLocks noChangeAspect="1" noChangeArrowheads="1"/>
          </p:cNvSpPr>
          <p:nvPr/>
        </p:nvSpPr>
        <p:spPr bwMode="auto">
          <a:xfrm>
            <a:off x="1555890" y="-159243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6400612b-1e84-47ee-a1ad-b685123ffa49"/>
          <p:cNvSpPr>
            <a:spLocks noChangeAspect="1" noChangeArrowheads="1"/>
          </p:cNvSpPr>
          <p:nvPr/>
        </p:nvSpPr>
        <p:spPr bwMode="auto">
          <a:xfrm>
            <a:off x="1734087" y="8750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3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8565139" y="305067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14:cNvPr>
              <p14:cNvContentPartPr/>
              <p14:nvPr/>
            </p14:nvContentPartPr>
            <p14:xfrm>
              <a:off x="9756720" y="2586911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7720" y="25779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14:cNvPr>
              <p14:cNvContentPartPr/>
              <p14:nvPr/>
            </p14:nvContentPartPr>
            <p14:xfrm>
              <a:off x="3854520" y="2566031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5520" y="25570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14:cNvPr>
              <p14:cNvContentPartPr/>
              <p14:nvPr/>
            </p14:nvContentPartPr>
            <p14:xfrm>
              <a:off x="5278320" y="2545511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9320" y="25365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8CBCDC2D-6C2C-B0C7-1FCC-8C133914ED8E}"/>
                  </a:ext>
                </a:extLst>
              </p14:cNvPr>
              <p14:cNvContentPartPr/>
              <p14:nvPr/>
            </p14:nvContentPartPr>
            <p14:xfrm>
              <a:off x="-1517302" y="810311"/>
              <a:ext cx="360" cy="36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8CBCDC2D-6C2C-B0C7-1FCC-8C133914ED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526302" y="756311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275FB2ED-C1AE-9CE6-F476-3558791FEC11}"/>
                  </a:ext>
                </a:extLst>
              </p14:cNvPr>
              <p14:cNvContentPartPr/>
              <p14:nvPr/>
            </p14:nvContentPartPr>
            <p14:xfrm>
              <a:off x="9891818" y="3179471"/>
              <a:ext cx="360" cy="360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275FB2ED-C1AE-9CE6-F476-3558791FEC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82818" y="3125471"/>
                <a:ext cx="18000" cy="10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AF319CC-1069-9812-F593-23471AA15851}"/>
              </a:ext>
            </a:extLst>
          </p:cNvPr>
          <p:cNvSpPr txBox="1"/>
          <p:nvPr/>
        </p:nvSpPr>
        <p:spPr>
          <a:xfrm>
            <a:off x="867727" y="2009464"/>
            <a:ext cx="11704319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spcAft>
                <a:spcPts val="1000"/>
              </a:spcAft>
              <a:tabLst>
                <a:tab pos="457200" algn="l"/>
              </a:tabLst>
            </a:pPr>
            <a:r>
              <a:rPr lang="ru-RU" sz="1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 2024 году будут установлены новые периметральные ограждения на территории 40 объектов муниципальных образовательных организаций на сумму </a:t>
            </a:r>
            <a:r>
              <a:rPr lang="ru-RU" sz="18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116 296,5 тыс. рублей</a:t>
            </a:r>
            <a:endParaRPr lang="ru-RU" sz="1800" b="1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D080E5-7918-557A-A615-471FF3AD105A}"/>
              </a:ext>
            </a:extLst>
          </p:cNvPr>
          <p:cNvSpPr txBox="1"/>
          <p:nvPr/>
        </p:nvSpPr>
        <p:spPr>
          <a:xfrm>
            <a:off x="867727" y="1511103"/>
            <a:ext cx="8732917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latin typeface="+mn-lt"/>
              </a:rPr>
              <a:t>Обеспечение безопасности и защищенности образовательных организаций</a:t>
            </a:r>
            <a:endParaRPr lang="ru-RU" sz="1800" b="1" dirty="0"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6175FD-BCB0-F34E-0CA4-EC73E88BFB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85" y="3197753"/>
            <a:ext cx="4383001" cy="3287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69B7B3-0979-C94A-34DA-75C460EF9ED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363" y="2800023"/>
            <a:ext cx="3062036" cy="4082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AF056A0-40E9-2329-ED15-01C78EC7445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8" y="2800021"/>
            <a:ext cx="3062037" cy="4082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43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29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30043" y="407374"/>
            <a:ext cx="2572612" cy="714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Итоги работы по созданию комфортной и безопасной образовательной среды</a:t>
            </a:r>
          </a:p>
        </p:txBody>
      </p:sp>
      <p:sp>
        <p:nvSpPr>
          <p:cNvPr id="2" name="AutoShape 4" descr="Детский технопарк «Кванториум» | МОУ &amp;quot;Средняя школа № 2 &amp;quot;Источник&amp;quot; г.  Петрозаводск"/>
          <p:cNvSpPr>
            <a:spLocks noChangeAspect="1" noChangeArrowheads="1"/>
          </p:cNvSpPr>
          <p:nvPr/>
        </p:nvSpPr>
        <p:spPr bwMode="auto">
          <a:xfrm>
            <a:off x="1555890" y="-159243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6400612b-1e84-47ee-a1ad-b685123ffa49"/>
          <p:cNvSpPr>
            <a:spLocks noChangeAspect="1" noChangeArrowheads="1"/>
          </p:cNvSpPr>
          <p:nvPr/>
        </p:nvSpPr>
        <p:spPr bwMode="auto">
          <a:xfrm>
            <a:off x="1734087" y="8750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3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8565139" y="305067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14:cNvPr>
              <p14:cNvContentPartPr/>
              <p14:nvPr/>
            </p14:nvContentPartPr>
            <p14:xfrm>
              <a:off x="9756720" y="2586911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7720" y="25779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14:cNvPr>
              <p14:cNvContentPartPr/>
              <p14:nvPr/>
            </p14:nvContentPartPr>
            <p14:xfrm>
              <a:off x="3854520" y="2566031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5520" y="25570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14:cNvPr>
              <p14:cNvContentPartPr/>
              <p14:nvPr/>
            </p14:nvContentPartPr>
            <p14:xfrm>
              <a:off x="5278320" y="2545511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9320" y="25365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8CBCDC2D-6C2C-B0C7-1FCC-8C133914ED8E}"/>
                  </a:ext>
                </a:extLst>
              </p14:cNvPr>
              <p14:cNvContentPartPr/>
              <p14:nvPr/>
            </p14:nvContentPartPr>
            <p14:xfrm>
              <a:off x="-1517302" y="810311"/>
              <a:ext cx="360" cy="36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8CBCDC2D-6C2C-B0C7-1FCC-8C133914ED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526302" y="756311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275FB2ED-C1AE-9CE6-F476-3558791FEC11}"/>
                  </a:ext>
                </a:extLst>
              </p14:cNvPr>
              <p14:cNvContentPartPr/>
              <p14:nvPr/>
            </p14:nvContentPartPr>
            <p14:xfrm>
              <a:off x="9891818" y="3179471"/>
              <a:ext cx="360" cy="360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275FB2ED-C1AE-9CE6-F476-3558791FEC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82818" y="3125471"/>
                <a:ext cx="18000" cy="10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AF319CC-1069-9812-F593-23471AA15851}"/>
              </a:ext>
            </a:extLst>
          </p:cNvPr>
          <p:cNvSpPr txBox="1"/>
          <p:nvPr/>
        </p:nvSpPr>
        <p:spPr>
          <a:xfrm>
            <a:off x="867726" y="2403625"/>
            <a:ext cx="11846218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Стоимость проекта - </a:t>
            </a:r>
            <a:r>
              <a:rPr lang="ru-RU" sz="18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112 737 тыс. рублей</a:t>
            </a:r>
            <a:r>
              <a:rPr lang="ru-RU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ru-RU" sz="18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(в том числе средства городского бюджета – 43 251 </a:t>
            </a:r>
            <a:r>
              <a:rPr lang="ru-RU" sz="1800" b="1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тыс.руб</a:t>
            </a:r>
            <a:r>
              <a:rPr lang="ru-RU" sz="18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., средства областного бюджета – 26 605,4 </a:t>
            </a:r>
            <a:r>
              <a:rPr lang="ru-RU" sz="1800" b="1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тыс.руб</a:t>
            </a:r>
            <a:r>
              <a:rPr lang="ru-RU" sz="18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., средства федерального бюджета – 42 880,6 </a:t>
            </a:r>
            <a:r>
              <a:rPr lang="ru-RU" sz="1800" b="1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тыс.руб</a:t>
            </a:r>
            <a:r>
              <a:rPr lang="ru-RU" sz="18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ru-RU" sz="18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D080E5-7918-557A-A615-471FF3AD105A}"/>
              </a:ext>
            </a:extLst>
          </p:cNvPr>
          <p:cNvSpPr txBox="1"/>
          <p:nvPr/>
        </p:nvSpPr>
        <p:spPr>
          <a:xfrm>
            <a:off x="867726" y="1495809"/>
            <a:ext cx="11568109" cy="70788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effectLst/>
                <a:ea typeface="Calibri" panose="020F0502020204030204" pitchFamily="34" charset="0"/>
              </a:rPr>
              <a:t>Участие в федеральной программе строительства некапитальных объектов организаций отдыха детей и их оздоровления</a:t>
            </a:r>
            <a:endParaRPr lang="ru-RU" sz="2000" b="1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A85E145-60BF-E571-2FD0-49091638A05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359" y="3356198"/>
            <a:ext cx="4603442" cy="3452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C0EACC-368F-A8C2-A79B-FAB90F32C0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58" y="3356199"/>
            <a:ext cx="4604523" cy="3453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452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2347397" y="87399"/>
            <a:ext cx="423193" cy="1015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3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5578" y="584389"/>
            <a:ext cx="3054983" cy="314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algn="r"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anose="02020603050405020304" pitchFamily="18" charset="0"/>
              </a:rPr>
              <a:t>Муниципальная система образования</a:t>
            </a:r>
            <a:r>
              <a:rPr lang="ru-RU" sz="1300" dirty="0">
                <a:solidFill>
                  <a:srgbClr val="002B8D"/>
                </a:solidFill>
                <a:latin typeface="+mn-lt"/>
                <a:cs typeface="Times New Roman" panose="02020603050405020304" pitchFamily="18" charset="0"/>
              </a:rPr>
              <a:t>	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6434" y="1477949"/>
            <a:ext cx="10793370" cy="797804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chemeClr val="tx1">
                    <a:lumMod val="50000"/>
                  </a:schemeClr>
                </a:solidFill>
              </a:rPr>
              <a:t>Функционирует</a:t>
            </a:r>
            <a:r>
              <a:rPr lang="ru-RU" sz="2000" b="1" dirty="0">
                <a:solidFill>
                  <a:srgbClr val="FF0000"/>
                </a:solidFill>
              </a:rPr>
              <a:t> 267</a:t>
            </a:r>
            <a:r>
              <a:rPr lang="ru-RU" sz="2000" b="1" dirty="0"/>
              <a:t>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</a:rPr>
              <a:t>учреждений</a:t>
            </a:r>
          </a:p>
          <a:p>
            <a:pPr>
              <a:spcAft>
                <a:spcPts val="600"/>
              </a:spcAft>
            </a:pPr>
            <a:r>
              <a:rPr lang="ru-RU" sz="2000" b="1" dirty="0">
                <a:solidFill>
                  <a:schemeClr val="tx1">
                    <a:lumMod val="50000"/>
                  </a:schemeClr>
                </a:solidFill>
              </a:rPr>
              <a:t>В отрасли трудится </a:t>
            </a:r>
            <a:r>
              <a:rPr lang="ru-RU" sz="2000" b="1" dirty="0">
                <a:solidFill>
                  <a:srgbClr val="FF0000"/>
                </a:solidFill>
              </a:rPr>
              <a:t>более 9 тысяч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</a:rPr>
              <a:t>педагогических работников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7191" y="5003117"/>
            <a:ext cx="10793370" cy="1656500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1800" b="1" dirty="0"/>
              <a:t>Также:</a:t>
            </a:r>
          </a:p>
          <a:p>
            <a:pPr>
              <a:lnSpc>
                <a:spcPct val="120000"/>
              </a:lnSpc>
            </a:pPr>
            <a:r>
              <a:rPr lang="ru-RU" sz="1800" b="1" dirty="0">
                <a:solidFill>
                  <a:srgbClr val="FF0000"/>
                </a:solidFill>
              </a:rPr>
              <a:t>2</a:t>
            </a:r>
            <a:r>
              <a:rPr lang="ru-RU" sz="1800" b="1" dirty="0"/>
              <a:t> ППМС-центра</a:t>
            </a:r>
          </a:p>
          <a:p>
            <a:pPr>
              <a:lnSpc>
                <a:spcPct val="120000"/>
              </a:lnSpc>
            </a:pPr>
            <a:r>
              <a:rPr lang="ru-RU" sz="1800" b="1" dirty="0">
                <a:solidFill>
                  <a:srgbClr val="FF0000"/>
                </a:solidFill>
              </a:rPr>
              <a:t>1</a:t>
            </a:r>
            <a:r>
              <a:rPr lang="ru-RU" sz="1800" b="1" dirty="0"/>
              <a:t> Городской центр развития образования</a:t>
            </a:r>
          </a:p>
          <a:p>
            <a:pPr>
              <a:lnSpc>
                <a:spcPct val="120000"/>
              </a:lnSpc>
            </a:pPr>
            <a:r>
              <a:rPr lang="ru-RU" sz="1800" b="1" dirty="0">
                <a:solidFill>
                  <a:srgbClr val="FF0000"/>
                </a:solidFill>
              </a:rPr>
              <a:t>5 </a:t>
            </a:r>
            <a:r>
              <a:rPr lang="ru-RU" sz="1800" b="1" dirty="0"/>
              <a:t>ЦОФ</a:t>
            </a:r>
          </a:p>
        </p:txBody>
      </p:sp>
      <p:sp>
        <p:nvSpPr>
          <p:cNvPr id="13" name="Прямоугольник 31"/>
          <p:cNvSpPr>
            <a:spLocks noChangeArrowheads="1"/>
          </p:cNvSpPr>
          <p:nvPr/>
        </p:nvSpPr>
        <p:spPr bwMode="auto">
          <a:xfrm>
            <a:off x="4925899" y="641657"/>
            <a:ext cx="343217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r"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06705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Изображение 3">
            <a:extLst>
              <a:ext uri="{FF2B5EF4-FFF2-40B4-BE49-F238E27FC236}">
                <a16:creationId xmlns:a16="http://schemas.microsoft.com/office/drawing/2014/main" id="{A4D49824-5AC4-071F-8E94-89274DDD05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94" y="334583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00000000-0008-0000-0F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5262427"/>
              </p:ext>
            </p:extLst>
          </p:nvPr>
        </p:nvGraphicFramePr>
        <p:xfrm>
          <a:off x="3657599" y="2275753"/>
          <a:ext cx="8689797" cy="4251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708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30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30043" y="407374"/>
            <a:ext cx="2572612" cy="714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Итоги работы по созданию комфортной и безопасной образовательной среды</a:t>
            </a:r>
          </a:p>
        </p:txBody>
      </p:sp>
      <p:sp>
        <p:nvSpPr>
          <p:cNvPr id="2" name="AutoShape 4" descr="Детский технопарк «Кванториум» | МОУ &amp;quot;Средняя школа № 2 &amp;quot;Источник&amp;quot; г.  Петрозаводск"/>
          <p:cNvSpPr>
            <a:spLocks noChangeAspect="1" noChangeArrowheads="1"/>
          </p:cNvSpPr>
          <p:nvPr/>
        </p:nvSpPr>
        <p:spPr bwMode="auto">
          <a:xfrm>
            <a:off x="1555890" y="-159243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6400612b-1e84-47ee-a1ad-b685123ffa49"/>
          <p:cNvSpPr>
            <a:spLocks noChangeAspect="1" noChangeArrowheads="1"/>
          </p:cNvSpPr>
          <p:nvPr/>
        </p:nvSpPr>
        <p:spPr bwMode="auto">
          <a:xfrm>
            <a:off x="1734087" y="8750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3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8565139" y="305067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14:cNvPr>
              <p14:cNvContentPartPr/>
              <p14:nvPr/>
            </p14:nvContentPartPr>
            <p14:xfrm>
              <a:off x="9756720" y="2586911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47720" y="25779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14:cNvPr>
              <p14:cNvContentPartPr/>
              <p14:nvPr/>
            </p14:nvContentPartPr>
            <p14:xfrm>
              <a:off x="3854520" y="2566031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45520" y="25570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14:cNvPr>
              <p14:cNvContentPartPr/>
              <p14:nvPr/>
            </p14:nvContentPartPr>
            <p14:xfrm>
              <a:off x="5278320" y="2545511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69320" y="25365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8CBCDC2D-6C2C-B0C7-1FCC-8C133914ED8E}"/>
                  </a:ext>
                </a:extLst>
              </p14:cNvPr>
              <p14:cNvContentPartPr/>
              <p14:nvPr/>
            </p14:nvContentPartPr>
            <p14:xfrm>
              <a:off x="-1517302" y="810311"/>
              <a:ext cx="360" cy="36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8CBCDC2D-6C2C-B0C7-1FCC-8C133914ED8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1526302" y="756311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275FB2ED-C1AE-9CE6-F476-3558791FEC11}"/>
                  </a:ext>
                </a:extLst>
              </p14:cNvPr>
              <p14:cNvContentPartPr/>
              <p14:nvPr/>
            </p14:nvContentPartPr>
            <p14:xfrm>
              <a:off x="9891818" y="3179471"/>
              <a:ext cx="360" cy="360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275FB2ED-C1AE-9CE6-F476-3558791FEC1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82818" y="3125471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document_5345860830288173192">
            <a:hlinkClick r:id="" action="ppaction://media"/>
            <a:extLst>
              <a:ext uri="{FF2B5EF4-FFF2-40B4-BE49-F238E27FC236}">
                <a16:creationId xmlns:a16="http://schemas.microsoft.com/office/drawing/2014/main" id="{6AAE978E-A58F-483F-CDF1-2FD9B639A1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91545" y="1508147"/>
            <a:ext cx="9656684" cy="528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1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1170" y="1345806"/>
            <a:ext cx="11028556" cy="545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ctr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Объемы финансирования для</a:t>
            </a:r>
            <a:r>
              <a:rPr kumimoji="0" lang="ru-RU" sz="2800" b="1" i="0" u="none" strike="noStrike" cap="none" spc="0" normalizeH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создания комфортных условий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300" y="4604745"/>
            <a:ext cx="2425788" cy="668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algn="ctr" defTabSz="1425786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latin typeface="+mn-lt"/>
                <a:ea typeface="Times New Roman"/>
              </a:rPr>
              <a:t>Городской бюджет </a:t>
            </a:r>
          </a:p>
          <a:p>
            <a:pPr algn="ctr" defTabSz="1425786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rgbClr val="FF0000"/>
                </a:solidFill>
                <a:latin typeface="+mn-lt"/>
                <a:ea typeface="Times New Roman"/>
              </a:rPr>
              <a:t>359 344,4 </a:t>
            </a:r>
            <a:r>
              <a:rPr lang="ru-RU" sz="1800" b="1" dirty="0" err="1">
                <a:solidFill>
                  <a:srgbClr val="FF0000"/>
                </a:solidFill>
                <a:latin typeface="+mn-lt"/>
                <a:ea typeface="Times New Roman"/>
              </a:rPr>
              <a:t>тыс.руб</a:t>
            </a:r>
            <a:r>
              <a:rPr lang="ru-RU" sz="1800" b="1" dirty="0">
                <a:solidFill>
                  <a:srgbClr val="FF0000"/>
                </a:solidFill>
                <a:latin typeface="+mn-lt"/>
                <a:ea typeface="Times New Roman"/>
              </a:rPr>
              <a:t>.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46027" y="4604745"/>
            <a:ext cx="2231935" cy="668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algn="ctr" defTabSz="1425786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Областной бюджет </a:t>
            </a:r>
          </a:p>
          <a:p>
            <a:pPr algn="ctr" defTabSz="1425786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362 356,5 </a:t>
            </a:r>
            <a:r>
              <a:rPr lang="ru-RU" sz="18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тыс.руб</a:t>
            </a:r>
            <a:r>
              <a:rPr lang="ru-RU" sz="1800" b="1" dirty="0">
                <a:solidFill>
                  <a:srgbClr val="FF0000"/>
                </a:solidFill>
                <a:latin typeface="+mn-lt"/>
              </a:rPr>
              <a:t>.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96496" y="4609385"/>
            <a:ext cx="2733245" cy="668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algn="ctr" defTabSz="1425786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Федеральный  бюджет </a:t>
            </a:r>
          </a:p>
          <a:p>
            <a:pPr algn="ctr" defTabSz="1425786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178 273,8 </a:t>
            </a:r>
            <a:r>
              <a:rPr lang="ru-RU" sz="18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тыс.руб</a:t>
            </a:r>
            <a:r>
              <a:rPr lang="ru-RU" sz="1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.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Times New Roman" pitchFamily="18" charset="0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3436" y="5755072"/>
            <a:ext cx="4732902" cy="668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ctr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917 974,7 тыс. рублей</a:t>
            </a:r>
          </a:p>
        </p:txBody>
      </p:sp>
      <p:sp>
        <p:nvSpPr>
          <p:cNvPr id="10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31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74523" y="577184"/>
            <a:ext cx="2572612" cy="314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Объемы финансирования</a:t>
            </a:r>
          </a:p>
        </p:txBody>
      </p:sp>
      <p:sp>
        <p:nvSpPr>
          <p:cNvPr id="13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4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03EA85AB-0ABF-84B5-C11D-AB702DFA90DB}"/>
              </a:ext>
            </a:extLst>
          </p:cNvPr>
          <p:cNvCxnSpPr/>
          <p:nvPr/>
        </p:nvCxnSpPr>
        <p:spPr>
          <a:xfrm>
            <a:off x="8595811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26" name="Picture 2" descr="Герб Ярославля - цвета, история возникновения, что обозначает">
            <a:extLst>
              <a:ext uri="{FF2B5EF4-FFF2-40B4-BE49-F238E27FC236}">
                <a16:creationId xmlns:a16="http://schemas.microsoft.com/office/drawing/2014/main" id="{4F419B42-81F2-7D79-0166-E36E68088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136" y="2119880"/>
            <a:ext cx="1288474" cy="23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аклейка на авто Герб Ярославской области машину виниловая - матовая,  глянцевая, светоотражающая, магнитная, металлизированная">
            <a:extLst>
              <a:ext uri="{FF2B5EF4-FFF2-40B4-BE49-F238E27FC236}">
                <a16:creationId xmlns:a16="http://schemas.microsoft.com/office/drawing/2014/main" id="{DA48BAB7-9BE7-044F-FF6B-30A5B4A03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614" y="2252295"/>
            <a:ext cx="2231935" cy="223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Иконка герб России ПНГ на Прозрачном Фоне • Скачать PNG Иконка герб России">
            <a:extLst>
              <a:ext uri="{FF2B5EF4-FFF2-40B4-BE49-F238E27FC236}">
                <a16:creationId xmlns:a16="http://schemas.microsoft.com/office/drawing/2014/main" id="{44A0900A-7799-294A-E3A7-2D0F13F94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669" y="2080205"/>
            <a:ext cx="2960401" cy="296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F6C0887-D29E-BB91-E756-17C3D7616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352" y="2894286"/>
            <a:ext cx="3076399" cy="173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CEC499-60CD-A4A5-827C-55CDB0F4EA9D}"/>
              </a:ext>
            </a:extLst>
          </p:cNvPr>
          <p:cNvSpPr txBox="1"/>
          <p:nvPr/>
        </p:nvSpPr>
        <p:spPr>
          <a:xfrm>
            <a:off x="9300604" y="4604745"/>
            <a:ext cx="2919838" cy="668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algn="ctr" defTabSz="1425786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Внебюджетные источники</a:t>
            </a:r>
          </a:p>
          <a:p>
            <a:pPr algn="ctr" defTabSz="1425786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18 000 </a:t>
            </a:r>
            <a:r>
              <a:rPr lang="ru-RU" sz="18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тыс.руб</a:t>
            </a:r>
            <a:r>
              <a:rPr lang="ru-RU" sz="1800" b="1" dirty="0">
                <a:solidFill>
                  <a:srgbClr val="FF0000"/>
                </a:solidFill>
                <a:latin typeface="+mn-lt"/>
              </a:rPr>
              <a:t>.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379954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32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30043" y="407374"/>
            <a:ext cx="2572612" cy="714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Итоги работы по созданию комфортной и безопасной образовательной среды</a:t>
            </a:r>
          </a:p>
        </p:txBody>
      </p:sp>
      <p:sp>
        <p:nvSpPr>
          <p:cNvPr id="2" name="AutoShape 4" descr="Детский технопарк «Кванториум» | МОУ &amp;quot;Средняя школа № 2 &amp;quot;Источник&amp;quot; г.  Петрозаводск"/>
          <p:cNvSpPr>
            <a:spLocks noChangeAspect="1" noChangeArrowheads="1"/>
          </p:cNvSpPr>
          <p:nvPr/>
        </p:nvSpPr>
        <p:spPr bwMode="auto">
          <a:xfrm>
            <a:off x="1555890" y="-159243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6400612b-1e84-47ee-a1ad-b685123ffa49"/>
          <p:cNvSpPr>
            <a:spLocks noChangeAspect="1" noChangeArrowheads="1"/>
          </p:cNvSpPr>
          <p:nvPr/>
        </p:nvSpPr>
        <p:spPr bwMode="auto">
          <a:xfrm>
            <a:off x="1734087" y="8750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3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8565139" y="305067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14:cNvPr>
              <p14:cNvContentPartPr/>
              <p14:nvPr/>
            </p14:nvContentPartPr>
            <p14:xfrm>
              <a:off x="9756720" y="2586911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7720" y="25779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14:cNvPr>
              <p14:cNvContentPartPr/>
              <p14:nvPr/>
            </p14:nvContentPartPr>
            <p14:xfrm>
              <a:off x="3854520" y="2566031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5520" y="25570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14:cNvPr>
              <p14:cNvContentPartPr/>
              <p14:nvPr/>
            </p14:nvContentPartPr>
            <p14:xfrm>
              <a:off x="5278320" y="2545511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9320" y="25365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8CBCDC2D-6C2C-B0C7-1FCC-8C133914ED8E}"/>
                  </a:ext>
                </a:extLst>
              </p14:cNvPr>
              <p14:cNvContentPartPr/>
              <p14:nvPr/>
            </p14:nvContentPartPr>
            <p14:xfrm>
              <a:off x="-1517302" y="810311"/>
              <a:ext cx="360" cy="36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8CBCDC2D-6C2C-B0C7-1FCC-8C133914ED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526302" y="756311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275FB2ED-C1AE-9CE6-F476-3558791FEC11}"/>
                  </a:ext>
                </a:extLst>
              </p14:cNvPr>
              <p14:cNvContentPartPr/>
              <p14:nvPr/>
            </p14:nvContentPartPr>
            <p14:xfrm>
              <a:off x="9891818" y="3179471"/>
              <a:ext cx="360" cy="360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275FB2ED-C1AE-9CE6-F476-3558791FEC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82818" y="3125471"/>
                <a:ext cx="18000" cy="1080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0D080E5-7918-557A-A615-471FF3AD105A}"/>
              </a:ext>
            </a:extLst>
          </p:cNvPr>
          <p:cNvSpPr txBox="1"/>
          <p:nvPr/>
        </p:nvSpPr>
        <p:spPr>
          <a:xfrm>
            <a:off x="867728" y="1511103"/>
            <a:ext cx="4597158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latin typeface="+mn-lt"/>
              </a:rPr>
              <a:t>Обновление образовательной среды</a:t>
            </a:r>
            <a:endParaRPr lang="ru-RU" sz="1800" b="1" dirty="0"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9956D9-4505-7893-8EE4-F6F661018D1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80" y="2098819"/>
            <a:ext cx="2894474" cy="3847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273737-99ED-22E3-F4BE-002366A14FB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429" y="1562604"/>
            <a:ext cx="3420427" cy="2565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D7F299D-85DC-5A2F-E62F-D7992DCD78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0" y="3261851"/>
            <a:ext cx="2709648" cy="3600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C41AD35-7CE2-D305-046F-26918A20C4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68" y="4326776"/>
            <a:ext cx="3381248" cy="2535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EF3C779-9E9D-C07D-3D53-E63F13D4FC3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5"/>
          <a:stretch/>
        </p:blipFill>
        <p:spPr>
          <a:xfrm>
            <a:off x="9500526" y="1562604"/>
            <a:ext cx="3061713" cy="2587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D26D8C2-5016-10A8-FF87-C779DFABC1A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9500526" y="4326776"/>
            <a:ext cx="3139969" cy="253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33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74523" y="588153"/>
            <a:ext cx="2572612" cy="314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Ключевые задачи МСО</a:t>
            </a:r>
          </a:p>
        </p:txBody>
      </p:sp>
      <p:sp>
        <p:nvSpPr>
          <p:cNvPr id="2" name="AutoShape 4" descr="Детский технопарк «Кванториум» | МОУ &amp;quot;Средняя школа № 2 &amp;quot;Источник&amp;quot; г.  Петрозаводск"/>
          <p:cNvSpPr>
            <a:spLocks noChangeAspect="1" noChangeArrowheads="1"/>
          </p:cNvSpPr>
          <p:nvPr/>
        </p:nvSpPr>
        <p:spPr bwMode="auto">
          <a:xfrm>
            <a:off x="1555890" y="-159243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6400612b-1e84-47ee-a1ad-b685123ffa49"/>
          <p:cNvSpPr>
            <a:spLocks noChangeAspect="1" noChangeArrowheads="1"/>
          </p:cNvSpPr>
          <p:nvPr/>
        </p:nvSpPr>
        <p:spPr bwMode="auto">
          <a:xfrm>
            <a:off x="1734087" y="8750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3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8565139" y="305067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14:cNvPr>
              <p14:cNvContentPartPr/>
              <p14:nvPr/>
            </p14:nvContentPartPr>
            <p14:xfrm>
              <a:off x="9756720" y="2586911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7720" y="25779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14:cNvPr>
              <p14:cNvContentPartPr/>
              <p14:nvPr/>
            </p14:nvContentPartPr>
            <p14:xfrm>
              <a:off x="3854520" y="2566031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5520" y="25570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14:cNvPr>
              <p14:cNvContentPartPr/>
              <p14:nvPr/>
            </p14:nvContentPartPr>
            <p14:xfrm>
              <a:off x="5278320" y="2545511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9320" y="25365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8CBCDC2D-6C2C-B0C7-1FCC-8C133914ED8E}"/>
                  </a:ext>
                </a:extLst>
              </p14:cNvPr>
              <p14:cNvContentPartPr/>
              <p14:nvPr/>
            </p14:nvContentPartPr>
            <p14:xfrm>
              <a:off x="-1517302" y="810311"/>
              <a:ext cx="360" cy="36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8CBCDC2D-6C2C-B0C7-1FCC-8C133914ED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526302" y="756311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275FB2ED-C1AE-9CE6-F476-3558791FEC11}"/>
                  </a:ext>
                </a:extLst>
              </p14:cNvPr>
              <p14:cNvContentPartPr/>
              <p14:nvPr/>
            </p14:nvContentPartPr>
            <p14:xfrm>
              <a:off x="9891818" y="3179471"/>
              <a:ext cx="360" cy="360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275FB2ED-C1AE-9CE6-F476-3558791FEC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82818" y="3125471"/>
                <a:ext cx="18000" cy="1080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96398FA-0907-9F1C-D90A-ADDF426547C2}"/>
              </a:ext>
            </a:extLst>
          </p:cNvPr>
          <p:cNvSpPr txBox="1"/>
          <p:nvPr/>
        </p:nvSpPr>
        <p:spPr>
          <a:xfrm>
            <a:off x="2250883" y="1458937"/>
            <a:ext cx="893800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400" b="1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Calibri" panose="020F0502020204030204" pitchFamily="34" charset="0"/>
              </a:rPr>
              <a:t>ПОДДЕРЖКА ПЕДАГОГОВ И ПОВЫШЕНИЕ ПРЕСТИЖА ПРОФЕССИИ</a:t>
            </a:r>
            <a:endParaRPr lang="ru-RU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5D12F-F3DD-338F-23C9-446EED844CEF}"/>
              </a:ext>
            </a:extLst>
          </p:cNvPr>
          <p:cNvSpPr txBox="1"/>
          <p:nvPr/>
        </p:nvSpPr>
        <p:spPr>
          <a:xfrm>
            <a:off x="884092" y="1962580"/>
            <a:ext cx="11829851" cy="5099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1800" b="1" dirty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Привлечение и сохранение педагогических кадров, особенно - </a:t>
            </a:r>
            <a:r>
              <a:rPr lang="ru-RU" sz="1800" b="1" kern="0" dirty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</a:rPr>
              <a:t>молодых, энергичных и творческих молодых специалистов</a:t>
            </a:r>
            <a:endParaRPr lang="ru-RU" sz="1800" b="1" dirty="0">
              <a:solidFill>
                <a:schemeClr val="accent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b="1" kern="0" dirty="0">
                <a:effectLst/>
                <a:latin typeface="+mn-lt"/>
                <a:ea typeface="Calibri" panose="020F0502020204030204" pitchFamily="34" charset="0"/>
              </a:rPr>
              <a:t>ректор ЯГПУ им К.Д. Ушинского студентам, начавшим обучение в 2024 году и заключившим целевой договор со школами, по профилям «Физика, информатика», «Информатика, математика», «Математика, экономика», «Химия, биология»,  учредил ежемесячную стипендию в 25 тысяч рублей</a:t>
            </a:r>
            <a:r>
              <a:rPr lang="ru-RU" b="1" kern="0" dirty="0">
                <a:latin typeface="+mn-lt"/>
                <a:cs typeface="Times New Roman" panose="02020603050405020304" pitchFamily="18" charset="0"/>
              </a:rPr>
              <a:t>;</a:t>
            </a: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b="1" kern="0" dirty="0">
                <a:effectLst/>
                <a:latin typeface="+mn-lt"/>
                <a:ea typeface="Calibri" panose="020F0502020204030204" pitchFamily="34" charset="0"/>
              </a:rPr>
              <a:t>решением муниципалитета №787 установлена денежная выплата в размере до 10000 рублей ежемесячно в течение трех лет на компенсацию расходов за наем (поднаем), аренду жилого помещения на территории города Ярославля</a:t>
            </a:r>
          </a:p>
          <a:p>
            <a:pPr>
              <a:spcAft>
                <a:spcPts val="1200"/>
              </a:spcAft>
            </a:pPr>
            <a:r>
              <a:rPr lang="ru-RU" b="1" kern="0" dirty="0">
                <a:solidFill>
                  <a:schemeClr val="accent1"/>
                </a:solidFill>
                <a:latin typeface="+mn-lt"/>
              </a:rPr>
              <a:t>2. </a:t>
            </a:r>
            <a:r>
              <a:rPr lang="ru-RU" sz="1800" b="1" kern="0" dirty="0">
                <a:solidFill>
                  <a:schemeClr val="accent1"/>
                </a:solidFill>
                <a:latin typeface="+mn-lt"/>
              </a:rPr>
              <a:t>Защита работников образовательных организаций от всех форм физического и психического насилия, оскорбления личности</a:t>
            </a: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b="1" kern="0" dirty="0">
                <a:effectLst/>
                <a:latin typeface="+mn-lt"/>
                <a:ea typeface="Calibri" panose="020F0502020204030204" pitchFamily="34" charset="0"/>
              </a:rPr>
              <a:t>Федеральный закон от 19.12.2023 № 618-ФЗ «О внесении изменений в Федеральный закон «Об образовании в Российской Федерации»</a:t>
            </a:r>
            <a:endParaRPr lang="ru-RU" b="1" kern="0" dirty="0">
              <a:solidFill>
                <a:schemeClr val="accent1"/>
              </a:solidFill>
              <a:latin typeface="+mn-lt"/>
            </a:endParaRPr>
          </a:p>
          <a:p>
            <a:pPr>
              <a:spcAft>
                <a:spcPts val="1200"/>
              </a:spcAft>
            </a:pPr>
            <a:r>
              <a:rPr lang="ru-RU" b="1" kern="0" dirty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</a:rPr>
              <a:t>3. </a:t>
            </a:r>
            <a:r>
              <a:rPr lang="ru-RU" sz="1800" b="1" kern="0" dirty="0">
                <a:solidFill>
                  <a:schemeClr val="accent1"/>
                </a:solidFill>
                <a:latin typeface="+mn-lt"/>
              </a:rPr>
              <a:t>В</a:t>
            </a:r>
            <a:r>
              <a:rPr lang="ru-RU" sz="1800" b="1" kern="0" dirty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</a:rPr>
              <a:t>ведение новых квалификационных категорий «педагог-методист» и «педагог-наставник»</a:t>
            </a:r>
          </a:p>
          <a:p>
            <a:pPr marL="573087" lvl="1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b="1" kern="0" dirty="0">
                <a:effectLst/>
                <a:latin typeface="+mn-lt"/>
                <a:ea typeface="Calibri" panose="020F0502020204030204" pitchFamily="34" charset="0"/>
              </a:rPr>
              <a:t>На 25 августа в МСО 5 педагогов, имеющих введенные квалификационные категории (СШ №25, 87, МДОУ №16, ЦДТ «Витязь», центр «Доверие»)</a:t>
            </a:r>
            <a:endParaRPr lang="ru-RU" b="1" kern="0" dirty="0">
              <a:solidFill>
                <a:schemeClr val="accent1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6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34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74523" y="588153"/>
            <a:ext cx="2572612" cy="314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Ключевые задачи МСО</a:t>
            </a:r>
          </a:p>
        </p:txBody>
      </p:sp>
      <p:sp>
        <p:nvSpPr>
          <p:cNvPr id="2" name="AutoShape 4" descr="Детский технопарк «Кванториум» | МОУ &amp;quot;Средняя школа № 2 &amp;quot;Источник&amp;quot; г.  Петрозаводск"/>
          <p:cNvSpPr>
            <a:spLocks noChangeAspect="1" noChangeArrowheads="1"/>
          </p:cNvSpPr>
          <p:nvPr/>
        </p:nvSpPr>
        <p:spPr bwMode="auto">
          <a:xfrm>
            <a:off x="1555890" y="-159243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6400612b-1e84-47ee-a1ad-b685123ffa49"/>
          <p:cNvSpPr>
            <a:spLocks noChangeAspect="1" noChangeArrowheads="1"/>
          </p:cNvSpPr>
          <p:nvPr/>
        </p:nvSpPr>
        <p:spPr bwMode="auto">
          <a:xfrm>
            <a:off x="1734087" y="8750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3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8565139" y="305067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14:cNvPr>
              <p14:cNvContentPartPr/>
              <p14:nvPr/>
            </p14:nvContentPartPr>
            <p14:xfrm>
              <a:off x="9756720" y="2586911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7720" y="25779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14:cNvPr>
              <p14:cNvContentPartPr/>
              <p14:nvPr/>
            </p14:nvContentPartPr>
            <p14:xfrm>
              <a:off x="3854520" y="2566031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5520" y="25570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14:cNvPr>
              <p14:cNvContentPartPr/>
              <p14:nvPr/>
            </p14:nvContentPartPr>
            <p14:xfrm>
              <a:off x="5278320" y="2545511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9320" y="25365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8CBCDC2D-6C2C-B0C7-1FCC-8C133914ED8E}"/>
                  </a:ext>
                </a:extLst>
              </p14:cNvPr>
              <p14:cNvContentPartPr/>
              <p14:nvPr/>
            </p14:nvContentPartPr>
            <p14:xfrm>
              <a:off x="-1517302" y="810311"/>
              <a:ext cx="360" cy="36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8CBCDC2D-6C2C-B0C7-1FCC-8C133914ED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526302" y="756311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275FB2ED-C1AE-9CE6-F476-3558791FEC11}"/>
                  </a:ext>
                </a:extLst>
              </p14:cNvPr>
              <p14:cNvContentPartPr/>
              <p14:nvPr/>
            </p14:nvContentPartPr>
            <p14:xfrm>
              <a:off x="9891818" y="3179471"/>
              <a:ext cx="360" cy="360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275FB2ED-C1AE-9CE6-F476-3558791FEC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82818" y="3125471"/>
                <a:ext cx="18000" cy="1080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96398FA-0907-9F1C-D90A-ADDF426547C2}"/>
              </a:ext>
            </a:extLst>
          </p:cNvPr>
          <p:cNvSpPr txBox="1"/>
          <p:nvPr/>
        </p:nvSpPr>
        <p:spPr>
          <a:xfrm>
            <a:off x="2042820" y="1458937"/>
            <a:ext cx="9354135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200" b="1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Calibri" panose="020F0502020204030204" pitchFamily="34" charset="0"/>
              </a:rPr>
              <a:t>ВОСПИТАНИЕ КАК ВАЖНЕЙШИЙ ЭЛЕМЕНТ СИСТЕМЫ ОБРАЗОВАНИЯ</a:t>
            </a:r>
            <a:endParaRPr lang="ru-RU" sz="2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5D12F-F3DD-338F-23C9-446EED844CEF}"/>
              </a:ext>
            </a:extLst>
          </p:cNvPr>
          <p:cNvSpPr txBox="1"/>
          <p:nvPr/>
        </p:nvSpPr>
        <p:spPr>
          <a:xfrm>
            <a:off x="884092" y="1941064"/>
            <a:ext cx="11829851" cy="5109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 algn="l">
              <a:buAutoNum type="arabicPeriod"/>
            </a:pPr>
            <a:r>
              <a:rPr lang="ru-RU" b="1" i="0" u="none" strike="noStrike" baseline="0" dirty="0">
                <a:solidFill>
                  <a:schemeClr val="accent1"/>
                </a:solidFill>
                <a:latin typeface="+mn-lt"/>
              </a:rPr>
              <a:t>Закреплена возможность привлечения школьников к общественно-полезному труду, предусмотренному образовательной программой</a:t>
            </a:r>
          </a:p>
          <a:p>
            <a:pPr marL="573087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latin typeface="+mn-lt"/>
              </a:rPr>
              <a:t>Федеральный закон от 04.08.2023 № 479-ФЗ «О внесении изменений в Федеральный закон «Об образовании в Российской Федерации»</a:t>
            </a:r>
            <a:endParaRPr lang="ru-RU" b="1" kern="0" dirty="0">
              <a:solidFill>
                <a:schemeClr val="accent1"/>
              </a:solidFill>
              <a:latin typeface="+mn-lt"/>
            </a:endParaRPr>
          </a:p>
          <a:p>
            <a:pPr indent="-169863"/>
            <a:r>
              <a:rPr lang="ru-RU" b="1" kern="0" dirty="0">
                <a:solidFill>
                  <a:schemeClr val="accent1"/>
                </a:solidFill>
                <a:latin typeface="+mn-lt"/>
              </a:rPr>
              <a:t>2. В начальных и средних классах возвращены обязательные уроки труда (технологии)</a:t>
            </a:r>
          </a:p>
          <a:p>
            <a:pPr marL="573087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latin typeface="+mn-lt"/>
              </a:rPr>
              <a:t>Федеральный закон от 19.12.2023 № 618-ФЗ «О внесении изменений в Федеральный закон «Об образовании в Российской Федерации»</a:t>
            </a:r>
          </a:p>
          <a:p>
            <a:pPr algn="l"/>
            <a:r>
              <a:rPr lang="ru-RU" b="1" kern="0" dirty="0">
                <a:solidFill>
                  <a:schemeClr val="accent1"/>
                </a:solidFill>
                <a:latin typeface="+mn-lt"/>
              </a:rPr>
              <a:t>3. В</a:t>
            </a:r>
            <a:r>
              <a:rPr lang="ru-RU" b="1" i="0" u="none" strike="noStrike" baseline="0" dirty="0">
                <a:solidFill>
                  <a:schemeClr val="accent1"/>
                </a:solidFill>
                <a:latin typeface="+mn-lt"/>
              </a:rPr>
              <a:t>водится новый предмет «Основы безопасности и защиты Родины»</a:t>
            </a:r>
          </a:p>
          <a:p>
            <a:pPr marL="573087" lvl="1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+mn-lt"/>
              </a:rPr>
              <a:t>Федеральный закон от 04.08.2023 № 479-ФЗ «О внесении изменений в Федеральный закон «Об образовании в Российской Федерации»</a:t>
            </a:r>
            <a:endParaRPr lang="ru-RU" b="1" kern="0" dirty="0">
              <a:solidFill>
                <a:schemeClr val="accent1"/>
              </a:solidFill>
              <a:latin typeface="+mn-lt"/>
            </a:endParaRPr>
          </a:p>
          <a:p>
            <a:pPr marL="573087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effectLst/>
                <a:latin typeface="+mn-lt"/>
                <a:ea typeface="Times New Roman" panose="02020603050405020304" pitchFamily="18" charset="0"/>
              </a:rPr>
              <a:t>мониторинг готовности </a:t>
            </a:r>
            <a:r>
              <a:rPr lang="ru-RU" b="1" dirty="0">
                <a:latin typeface="+mn-lt"/>
                <a:ea typeface="Times New Roman" panose="02020603050405020304" pitchFamily="18" charset="0"/>
              </a:rPr>
              <a:t>показал, что учебно-материальная база </a:t>
            </a:r>
            <a:r>
              <a:rPr lang="ru-RU" b="1" kern="0" dirty="0">
                <a:effectLst/>
                <a:latin typeface="+mn-lt"/>
                <a:ea typeface="Calibri" panose="020F0502020204030204" pitchFamily="34" charset="0"/>
              </a:rPr>
              <a:t>создана только  у 50% школ города</a:t>
            </a:r>
          </a:p>
          <a:p>
            <a:pPr indent="-169863"/>
            <a:r>
              <a:rPr lang="ru-RU" b="1" kern="0" dirty="0">
                <a:solidFill>
                  <a:schemeClr val="accent1"/>
                </a:solidFill>
                <a:latin typeface="+mn-lt"/>
              </a:rPr>
              <a:t>4. Запрет на использование школьниками телефонов во время проведения учебных занятий, за исключением случаев возникновения угрозы жизни или здоровью обучающихся, работников образовательной организации, иных экстренных случаев</a:t>
            </a:r>
          </a:p>
          <a:p>
            <a:pPr marL="573087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latin typeface="+mn-lt"/>
              </a:rPr>
              <a:t>Федеральный закон от 19.12.2023 № 618-ФЗ «О внесении изменений в Федеральный закон «Об образовании в Российской Федерации»</a:t>
            </a:r>
          </a:p>
          <a:p>
            <a:pPr indent="-169863"/>
            <a:r>
              <a:rPr lang="ru-RU" b="1" dirty="0">
                <a:solidFill>
                  <a:schemeClr val="accent1"/>
                </a:solidFill>
                <a:latin typeface="+mn-lt"/>
              </a:rPr>
              <a:t>5. Реализация профориентационного минимума на основном и продвинутом уровне: проведение еженедельных занятий «Россия – мои горизонты»</a:t>
            </a:r>
            <a:r>
              <a:rPr lang="ru-RU" b="1" kern="0" dirty="0">
                <a:solidFill>
                  <a:schemeClr val="accent1"/>
                </a:solidFill>
                <a:latin typeface="+mn-lt"/>
              </a:rPr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6603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35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74523" y="588153"/>
            <a:ext cx="2572612" cy="314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Ключевые задачи МСО</a:t>
            </a:r>
          </a:p>
        </p:txBody>
      </p:sp>
      <p:sp>
        <p:nvSpPr>
          <p:cNvPr id="2" name="AutoShape 4" descr="Детский технопарк «Кванториум» | МОУ &amp;quot;Средняя школа № 2 &amp;quot;Источник&amp;quot; г.  Петрозаводск"/>
          <p:cNvSpPr>
            <a:spLocks noChangeAspect="1" noChangeArrowheads="1"/>
          </p:cNvSpPr>
          <p:nvPr/>
        </p:nvSpPr>
        <p:spPr bwMode="auto">
          <a:xfrm>
            <a:off x="1555890" y="-159243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6400612b-1e84-47ee-a1ad-b685123ffa49"/>
          <p:cNvSpPr>
            <a:spLocks noChangeAspect="1" noChangeArrowheads="1"/>
          </p:cNvSpPr>
          <p:nvPr/>
        </p:nvSpPr>
        <p:spPr bwMode="auto">
          <a:xfrm>
            <a:off x="1734087" y="8750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3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8565139" y="305067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14:cNvPr>
              <p14:cNvContentPartPr/>
              <p14:nvPr/>
            </p14:nvContentPartPr>
            <p14:xfrm>
              <a:off x="9756720" y="2586911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7720" y="25779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14:cNvPr>
              <p14:cNvContentPartPr/>
              <p14:nvPr/>
            </p14:nvContentPartPr>
            <p14:xfrm>
              <a:off x="3854520" y="2566031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5520" y="25570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14:cNvPr>
              <p14:cNvContentPartPr/>
              <p14:nvPr/>
            </p14:nvContentPartPr>
            <p14:xfrm>
              <a:off x="5278320" y="2545511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9320" y="25365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8CBCDC2D-6C2C-B0C7-1FCC-8C133914ED8E}"/>
                  </a:ext>
                </a:extLst>
              </p14:cNvPr>
              <p14:cNvContentPartPr/>
              <p14:nvPr/>
            </p14:nvContentPartPr>
            <p14:xfrm>
              <a:off x="-1517302" y="810311"/>
              <a:ext cx="360" cy="36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8CBCDC2D-6C2C-B0C7-1FCC-8C133914ED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526302" y="756311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275FB2ED-C1AE-9CE6-F476-3558791FEC11}"/>
                  </a:ext>
                </a:extLst>
              </p14:cNvPr>
              <p14:cNvContentPartPr/>
              <p14:nvPr/>
            </p14:nvContentPartPr>
            <p14:xfrm>
              <a:off x="9891818" y="3179471"/>
              <a:ext cx="360" cy="360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275FB2ED-C1AE-9CE6-F476-3558791FEC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82818" y="3125471"/>
                <a:ext cx="18000" cy="1080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96398FA-0907-9F1C-D90A-ADDF426547C2}"/>
              </a:ext>
            </a:extLst>
          </p:cNvPr>
          <p:cNvSpPr txBox="1"/>
          <p:nvPr/>
        </p:nvSpPr>
        <p:spPr>
          <a:xfrm>
            <a:off x="1700878" y="1458937"/>
            <a:ext cx="10038018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200" b="1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Calibri" panose="020F0502020204030204" pitchFamily="34" charset="0"/>
              </a:rPr>
              <a:t>ПОВЫШЕНИЕ КОМПЕТЕНТНОСТИ РОДИТЕЛЕЙ ДЕТЕЙ ДОШКОЛЬНОГО ВОЗРАСТА</a:t>
            </a:r>
            <a:endParaRPr lang="ru-RU" sz="2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5D12F-F3DD-338F-23C9-446EED844CEF}"/>
              </a:ext>
            </a:extLst>
          </p:cNvPr>
          <p:cNvSpPr txBox="1"/>
          <p:nvPr/>
        </p:nvSpPr>
        <p:spPr>
          <a:xfrm>
            <a:off x="884093" y="2091676"/>
            <a:ext cx="7990430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1800" b="1" i="0" u="none" strike="noStrike" baseline="0" dirty="0">
                <a:solidFill>
                  <a:schemeClr val="accent1"/>
                </a:solidFill>
                <a:latin typeface="Calibri" panose="020F0502020204030204" pitchFamily="34" charset="0"/>
              </a:rPr>
              <a:t>Поэтапное внедрение программы просветительской деятельности для родителей детей, посещающих ДОО</a:t>
            </a:r>
          </a:p>
          <a:p>
            <a:pPr marL="573087" lvl="1" indent="-285750">
              <a:buFont typeface="Wingdings" panose="05000000000000000000" pitchFamily="2" charset="2"/>
              <a:buChar char="ü"/>
            </a:pPr>
            <a:r>
              <a:rPr lang="ru-RU" sz="1800" b="1" dirty="0"/>
              <a:t>п.3 перечня поручений Президента Российской Федерации от 14 июня 2022 г. № Пр-1049ГС по итогам заседания Президиума Государственного Совета Российской Федерации 25 мая 2022 г.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16057F-36EE-2503-99B8-9BA05DF70A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26386" y="1986943"/>
            <a:ext cx="3444298" cy="48624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397B80-8EFA-6CA7-B094-CE5666637C99}"/>
              </a:ext>
            </a:extLst>
          </p:cNvPr>
          <p:cNvSpPr txBox="1"/>
          <p:nvPr/>
        </p:nvSpPr>
        <p:spPr>
          <a:xfrm>
            <a:off x="2603383" y="3705103"/>
            <a:ext cx="6423003" cy="29854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endParaRPr lang="ru-RU" b="1" dirty="0"/>
          </a:p>
          <a:p>
            <a:r>
              <a:rPr lang="ru-RU" sz="1800" b="1" dirty="0">
                <a:solidFill>
                  <a:srgbClr val="004F9F"/>
                </a:solidFill>
              </a:rPr>
              <a:t>Примерное содержание просвещения родителей:</a:t>
            </a:r>
          </a:p>
          <a:p>
            <a:endParaRPr lang="ru-RU" b="1" dirty="0"/>
          </a:p>
          <a:p>
            <a:r>
              <a:rPr lang="ru-RU" b="1" dirty="0"/>
              <a:t>Вопросы возрастного развития </a:t>
            </a:r>
          </a:p>
          <a:p>
            <a:r>
              <a:rPr lang="ru-RU" b="1" dirty="0"/>
              <a:t>Вопросы сохранения здоровья детей и их физического развития</a:t>
            </a:r>
          </a:p>
          <a:p>
            <a:r>
              <a:rPr lang="ru-RU" b="1" dirty="0"/>
              <a:t>Вопросы образования детей </a:t>
            </a:r>
          </a:p>
          <a:p>
            <a:r>
              <a:rPr lang="ru-RU" b="1" dirty="0"/>
              <a:t>Вопросы воспитания детей </a:t>
            </a:r>
          </a:p>
          <a:p>
            <a:r>
              <a:rPr lang="ru-RU" b="1" dirty="0"/>
              <a:t>Вопросы социализации детей с ОВЗ </a:t>
            </a:r>
          </a:p>
          <a:p>
            <a:r>
              <a:rPr lang="ru-RU" b="1" dirty="0"/>
              <a:t>Меры государственной поддержки семей </a:t>
            </a:r>
          </a:p>
          <a:p>
            <a:r>
              <a:rPr lang="ru-RU" b="1" dirty="0"/>
              <a:t>Вопросы по воспитанию детей в приемных семьях  </a:t>
            </a:r>
          </a:p>
          <a:p>
            <a:r>
              <a:rPr lang="ru-RU" b="1" dirty="0"/>
              <a:t>Организационные вопросы</a:t>
            </a:r>
          </a:p>
        </p:txBody>
      </p:sp>
    </p:spTree>
    <p:extLst>
      <p:ext uri="{BB962C8B-B14F-4D97-AF65-F5344CB8AC3E}">
        <p14:creationId xmlns:p14="http://schemas.microsoft.com/office/powerpoint/2010/main" val="296046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36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74523" y="588153"/>
            <a:ext cx="2572612" cy="314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Ключевые задачи МСО</a:t>
            </a:r>
          </a:p>
        </p:txBody>
      </p:sp>
      <p:sp>
        <p:nvSpPr>
          <p:cNvPr id="2" name="AutoShape 4" descr="Детский технопарк «Кванториум» | МОУ &amp;quot;Средняя школа № 2 &amp;quot;Источник&amp;quot; г.  Петрозаводск"/>
          <p:cNvSpPr>
            <a:spLocks noChangeAspect="1" noChangeArrowheads="1"/>
          </p:cNvSpPr>
          <p:nvPr/>
        </p:nvSpPr>
        <p:spPr bwMode="auto">
          <a:xfrm>
            <a:off x="1555890" y="-159243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6400612b-1e84-47ee-a1ad-b685123ffa49"/>
          <p:cNvSpPr>
            <a:spLocks noChangeAspect="1" noChangeArrowheads="1"/>
          </p:cNvSpPr>
          <p:nvPr/>
        </p:nvSpPr>
        <p:spPr bwMode="auto">
          <a:xfrm>
            <a:off x="1734087" y="8750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3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8565139" y="305067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14:cNvPr>
              <p14:cNvContentPartPr/>
              <p14:nvPr/>
            </p14:nvContentPartPr>
            <p14:xfrm>
              <a:off x="9756720" y="2586911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7720" y="25779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14:cNvPr>
              <p14:cNvContentPartPr/>
              <p14:nvPr/>
            </p14:nvContentPartPr>
            <p14:xfrm>
              <a:off x="3854520" y="2566031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5520" y="25570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14:cNvPr>
              <p14:cNvContentPartPr/>
              <p14:nvPr/>
            </p14:nvContentPartPr>
            <p14:xfrm>
              <a:off x="5278320" y="2545511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9320" y="25365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8CBCDC2D-6C2C-B0C7-1FCC-8C133914ED8E}"/>
                  </a:ext>
                </a:extLst>
              </p14:cNvPr>
              <p14:cNvContentPartPr/>
              <p14:nvPr/>
            </p14:nvContentPartPr>
            <p14:xfrm>
              <a:off x="-1517302" y="810311"/>
              <a:ext cx="360" cy="36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8CBCDC2D-6C2C-B0C7-1FCC-8C133914ED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526302" y="756311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275FB2ED-C1AE-9CE6-F476-3558791FEC11}"/>
                  </a:ext>
                </a:extLst>
              </p14:cNvPr>
              <p14:cNvContentPartPr/>
              <p14:nvPr/>
            </p14:nvContentPartPr>
            <p14:xfrm>
              <a:off x="9891818" y="3179471"/>
              <a:ext cx="360" cy="360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275FB2ED-C1AE-9CE6-F476-3558791FEC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82818" y="3125471"/>
                <a:ext cx="18000" cy="1080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96398FA-0907-9F1C-D90A-ADDF426547C2}"/>
              </a:ext>
            </a:extLst>
          </p:cNvPr>
          <p:cNvSpPr txBox="1"/>
          <p:nvPr/>
        </p:nvSpPr>
        <p:spPr>
          <a:xfrm>
            <a:off x="1802408" y="1458937"/>
            <a:ext cx="9834959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200" b="1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ОТКРЫТОСТЬ СИСТЕМЫ ОБРАЗОВАНИЯ И ГОТОВНОСТЬ К ВЗАИМОДЕЙСТВИЮ</a:t>
            </a:r>
            <a:endParaRPr lang="ru-RU" sz="2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5D12F-F3DD-338F-23C9-446EED844CEF}"/>
              </a:ext>
            </a:extLst>
          </p:cNvPr>
          <p:cNvSpPr txBox="1"/>
          <p:nvPr/>
        </p:nvSpPr>
        <p:spPr>
          <a:xfrm>
            <a:off x="884093" y="2005610"/>
            <a:ext cx="115302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1800" b="1" kern="0" dirty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</a:rPr>
              <a:t>Развитие образовательного туризма</a:t>
            </a:r>
            <a:endParaRPr lang="ru-RU" sz="18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004ACC-DFBE-6665-9C01-A78FBCB7283B}"/>
              </a:ext>
            </a:extLst>
          </p:cNvPr>
          <p:cNvSpPr txBox="1"/>
          <p:nvPr/>
        </p:nvSpPr>
        <p:spPr>
          <a:xfrm>
            <a:off x="1231750" y="2331183"/>
            <a:ext cx="11482194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800" b="1" kern="0" dirty="0">
                <a:effectLst/>
                <a:latin typeface="+mn-lt"/>
                <a:ea typeface="Calibri" panose="020F0502020204030204" pitchFamily="34" charset="0"/>
              </a:rPr>
              <a:t>В прошедшем учебном году организован обмен опытом с коллегами из Архангельска, Москвы, Челябинска, Уфы, Казани, Екатеринбурга, Якутии, Республики Беларусь</a:t>
            </a:r>
            <a:endParaRPr lang="ru-RU" b="1" dirty="0">
              <a:latin typeface="+mn-lt"/>
            </a:endParaRPr>
          </a:p>
        </p:txBody>
      </p:sp>
      <p:pic>
        <p:nvPicPr>
          <p:cNvPr id="4108" name="Picture 12">
            <a:extLst>
              <a:ext uri="{FF2B5EF4-FFF2-40B4-BE49-F238E27FC236}">
                <a16:creationId xmlns:a16="http://schemas.microsoft.com/office/drawing/2014/main" id="{A3C1FC84-804F-E6AC-8494-6AEBB269A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13" y="3146092"/>
            <a:ext cx="3064439" cy="2233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ихайлова_ТА\Downloads\WhatsApp Image 2024-08-27 at 15.04.50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536" y="3143621"/>
            <a:ext cx="2984420" cy="223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FD3197E-7F7E-C710-6223-F2E4B92F1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427" y="4805883"/>
            <a:ext cx="3208218" cy="2137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blob:https://web.whatsapp.com/95961d86-09ee-419b-8ac9-d7d5401b7e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https://downloader.disk.yandex.ru/preview/7f0e500fccefcbe17ad819c879d1abf2993cb96c41ffb8fbf4f3b7cc7508b9a3/66cdfd0a/ASy2_ZI0QDyUWcpUtJW5byjDcsQIsPQpEXG-CpWKcB0tUqSSM20Wn2Vq0oeitfKiMSuUelt2LOYVRJLFbHwIow%3D%3D?uid=0&amp;filename=IMG_5162.jpg&amp;disposition=inline&amp;hash=&amp;limit=0&amp;content_type=image%2Fjpeg&amp;owner_uid=0&amp;tknv=v2&amp;size=1920x95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241" y="3159142"/>
            <a:ext cx="3432940" cy="220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D86513FF-FC73-229E-6403-733F1A52E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851" y="4807010"/>
            <a:ext cx="3290320" cy="2135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7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37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74523" y="588153"/>
            <a:ext cx="2572612" cy="314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Ключевые задачи МСО</a:t>
            </a:r>
          </a:p>
        </p:txBody>
      </p:sp>
      <p:sp>
        <p:nvSpPr>
          <p:cNvPr id="2" name="AutoShape 4" descr="Детский технопарк «Кванториум» | МОУ &amp;quot;Средняя школа № 2 &amp;quot;Источник&amp;quot; г.  Петрозаводск"/>
          <p:cNvSpPr>
            <a:spLocks noChangeAspect="1" noChangeArrowheads="1"/>
          </p:cNvSpPr>
          <p:nvPr/>
        </p:nvSpPr>
        <p:spPr bwMode="auto">
          <a:xfrm>
            <a:off x="1555890" y="-159243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6400612b-1e84-47ee-a1ad-b685123ffa49"/>
          <p:cNvSpPr>
            <a:spLocks noChangeAspect="1" noChangeArrowheads="1"/>
          </p:cNvSpPr>
          <p:nvPr/>
        </p:nvSpPr>
        <p:spPr bwMode="auto">
          <a:xfrm>
            <a:off x="1734087" y="8750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3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8565139" y="305067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14:cNvPr>
              <p14:cNvContentPartPr/>
              <p14:nvPr/>
            </p14:nvContentPartPr>
            <p14:xfrm>
              <a:off x="9756720" y="2586911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7720" y="25779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14:cNvPr>
              <p14:cNvContentPartPr/>
              <p14:nvPr/>
            </p14:nvContentPartPr>
            <p14:xfrm>
              <a:off x="3854520" y="2566031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5520" y="25570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14:cNvPr>
              <p14:cNvContentPartPr/>
              <p14:nvPr/>
            </p14:nvContentPartPr>
            <p14:xfrm>
              <a:off x="5278320" y="2545511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9320" y="25365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8CBCDC2D-6C2C-B0C7-1FCC-8C133914ED8E}"/>
                  </a:ext>
                </a:extLst>
              </p14:cNvPr>
              <p14:cNvContentPartPr/>
              <p14:nvPr/>
            </p14:nvContentPartPr>
            <p14:xfrm>
              <a:off x="-1517302" y="810311"/>
              <a:ext cx="360" cy="36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8CBCDC2D-6C2C-B0C7-1FCC-8C133914ED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526302" y="756311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275FB2ED-C1AE-9CE6-F476-3558791FEC11}"/>
                  </a:ext>
                </a:extLst>
              </p14:cNvPr>
              <p14:cNvContentPartPr/>
              <p14:nvPr/>
            </p14:nvContentPartPr>
            <p14:xfrm>
              <a:off x="9891818" y="3179471"/>
              <a:ext cx="360" cy="360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275FB2ED-C1AE-9CE6-F476-3558791FEC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82818" y="3125471"/>
                <a:ext cx="18000" cy="10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805D12F-F3DD-338F-23C9-446EED844CEF}"/>
              </a:ext>
            </a:extLst>
          </p:cNvPr>
          <p:cNvSpPr txBox="1"/>
          <p:nvPr/>
        </p:nvSpPr>
        <p:spPr>
          <a:xfrm>
            <a:off x="884093" y="1338629"/>
            <a:ext cx="115302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800" b="1" kern="0" dirty="0">
                <a:solidFill>
                  <a:schemeClr val="accent1"/>
                </a:solidFill>
                <a:latin typeface="+mn-lt"/>
              </a:rPr>
              <a:t>2. П</a:t>
            </a:r>
            <a:r>
              <a:rPr lang="ru-RU" sz="1800" b="1" kern="0" dirty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</a:rPr>
              <a:t>оддержка бойцов СВО и участие в оказании гуманитарной помощи</a:t>
            </a:r>
            <a:endParaRPr lang="ru-RU" sz="18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3E1C60-7A02-DCB8-7B01-251541E3C30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45" y="1753490"/>
            <a:ext cx="2946716" cy="2210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C5ECC9-5291-A84B-1105-C94E0F6B821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5" b="9653"/>
          <a:stretch/>
        </p:blipFill>
        <p:spPr>
          <a:xfrm>
            <a:off x="8874523" y="1754747"/>
            <a:ext cx="3740684" cy="2340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ABE4329-A991-9928-8C18-1D3691FDE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944" y="1753490"/>
            <a:ext cx="3086767" cy="2317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A9281B6-4899-88C9-E12C-1BE01BE7A296}"/>
              </a:ext>
            </a:extLst>
          </p:cNvPr>
          <p:cNvSpPr txBox="1"/>
          <p:nvPr/>
        </p:nvSpPr>
        <p:spPr>
          <a:xfrm>
            <a:off x="884093" y="4159225"/>
            <a:ext cx="115302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800" b="1" kern="0" dirty="0">
                <a:solidFill>
                  <a:schemeClr val="accent1"/>
                </a:solidFill>
                <a:latin typeface="+mn-lt"/>
              </a:rPr>
              <a:t>3. Развитие волонтерской деятельности</a:t>
            </a:r>
            <a:endParaRPr lang="ru-RU" sz="18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3B7D85B-3A92-6715-44A7-D9D39F0DED9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"/>
          <a:stretch/>
        </p:blipFill>
        <p:spPr>
          <a:xfrm>
            <a:off x="1314345" y="4582347"/>
            <a:ext cx="2946716" cy="2371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4FD87A5-C316-9996-61A0-2A2BB2BDB0F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9" b="7453"/>
          <a:stretch/>
        </p:blipFill>
        <p:spPr>
          <a:xfrm>
            <a:off x="8874523" y="4582347"/>
            <a:ext cx="3711924" cy="2371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1A7F4BE-E03D-5C1C-69F5-9795A5044C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944" y="4582347"/>
            <a:ext cx="3161390" cy="2371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398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38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74523" y="588153"/>
            <a:ext cx="2572612" cy="314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Ключевые задачи МСО</a:t>
            </a:r>
          </a:p>
        </p:txBody>
      </p:sp>
      <p:sp>
        <p:nvSpPr>
          <p:cNvPr id="2" name="AutoShape 4" descr="Детский технопарк «Кванториум» | МОУ &amp;quot;Средняя школа № 2 &amp;quot;Источник&amp;quot; г.  Петрозаводск"/>
          <p:cNvSpPr>
            <a:spLocks noChangeAspect="1" noChangeArrowheads="1"/>
          </p:cNvSpPr>
          <p:nvPr/>
        </p:nvSpPr>
        <p:spPr bwMode="auto">
          <a:xfrm>
            <a:off x="1555890" y="-159243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6400612b-1e84-47ee-a1ad-b685123ffa49"/>
          <p:cNvSpPr>
            <a:spLocks noChangeAspect="1" noChangeArrowheads="1"/>
          </p:cNvSpPr>
          <p:nvPr/>
        </p:nvSpPr>
        <p:spPr bwMode="auto">
          <a:xfrm>
            <a:off x="1734087" y="8750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3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8565139" y="305067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14:cNvPr>
              <p14:cNvContentPartPr/>
              <p14:nvPr/>
            </p14:nvContentPartPr>
            <p14:xfrm>
              <a:off x="9756720" y="2586911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7720" y="25779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14:cNvPr>
              <p14:cNvContentPartPr/>
              <p14:nvPr/>
            </p14:nvContentPartPr>
            <p14:xfrm>
              <a:off x="3854520" y="2566031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5520" y="25570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14:cNvPr>
              <p14:cNvContentPartPr/>
              <p14:nvPr/>
            </p14:nvContentPartPr>
            <p14:xfrm>
              <a:off x="5278320" y="2545511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9320" y="25365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8CBCDC2D-6C2C-B0C7-1FCC-8C133914ED8E}"/>
                  </a:ext>
                </a:extLst>
              </p14:cNvPr>
              <p14:cNvContentPartPr/>
              <p14:nvPr/>
            </p14:nvContentPartPr>
            <p14:xfrm>
              <a:off x="-1517302" y="810311"/>
              <a:ext cx="360" cy="36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8CBCDC2D-6C2C-B0C7-1FCC-8C133914ED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526302" y="756311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275FB2ED-C1AE-9CE6-F476-3558791FEC11}"/>
                  </a:ext>
                </a:extLst>
              </p14:cNvPr>
              <p14:cNvContentPartPr/>
              <p14:nvPr/>
            </p14:nvContentPartPr>
            <p14:xfrm>
              <a:off x="9891818" y="3179471"/>
              <a:ext cx="360" cy="360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275FB2ED-C1AE-9CE6-F476-3558791FEC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82818" y="3125471"/>
                <a:ext cx="18000" cy="10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805D12F-F3DD-338F-23C9-446EED844CEF}"/>
              </a:ext>
            </a:extLst>
          </p:cNvPr>
          <p:cNvSpPr txBox="1"/>
          <p:nvPr/>
        </p:nvSpPr>
        <p:spPr>
          <a:xfrm>
            <a:off x="884093" y="1446209"/>
            <a:ext cx="115302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800" b="1" kern="0" dirty="0">
                <a:solidFill>
                  <a:schemeClr val="accent1"/>
                </a:solidFill>
                <a:latin typeface="+mn-lt"/>
              </a:rPr>
              <a:t>4. Поддержание и повышение грантовой активности</a:t>
            </a:r>
            <a:endParaRPr lang="ru-RU" sz="18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E33DA37D-A694-0243-E042-B1F2CD512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05" y="2587271"/>
            <a:ext cx="3279148" cy="2177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8F5023-FFDB-748B-E7CD-52BF77185C0B}"/>
              </a:ext>
            </a:extLst>
          </p:cNvPr>
          <p:cNvSpPr txBox="1"/>
          <p:nvPr/>
        </p:nvSpPr>
        <p:spPr>
          <a:xfrm>
            <a:off x="1051532" y="1918496"/>
            <a:ext cx="766482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800" b="1" kern="0" dirty="0">
                <a:effectLst/>
                <a:latin typeface="+mn-lt"/>
                <a:ea typeface="Calibri" panose="020F0502020204030204" pitchFamily="34" charset="0"/>
              </a:rPr>
              <a:t>За прошедший год: 5 грантовых побед на  сумму более 2 млн. рублей</a:t>
            </a:r>
            <a:endParaRPr lang="ru-RU" b="1" dirty="0">
              <a:latin typeface="+mn-lt"/>
            </a:endParaRPr>
          </a:p>
        </p:txBody>
      </p:sp>
      <p:pic>
        <p:nvPicPr>
          <p:cNvPr id="6154" name="Picture 10" descr="X5 Group объявляет о создании корпоративного фонда &quot;Выручаем&quot; для  благотворительных и социальных инициатив">
            <a:extLst>
              <a:ext uri="{FF2B5EF4-FFF2-40B4-BE49-F238E27FC236}">
                <a16:creationId xmlns:a16="http://schemas.microsoft.com/office/drawing/2014/main" id="{B0D0FDAE-F0C8-7E63-1F28-E819A0756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95" y="2686788"/>
            <a:ext cx="3279148" cy="2186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23F84A19-BFE1-98CC-BAD2-C35121CD2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99" y="4689058"/>
            <a:ext cx="2882689" cy="2225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F5F123DF-EC90-BEF0-A3EC-82ABBEAB4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180" y="4718477"/>
            <a:ext cx="3850806" cy="2166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7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39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74523" y="588153"/>
            <a:ext cx="2572612" cy="314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Ключевые задачи МСО</a:t>
            </a:r>
          </a:p>
        </p:txBody>
      </p:sp>
      <p:sp>
        <p:nvSpPr>
          <p:cNvPr id="2" name="AutoShape 4" descr="Детский технопарк «Кванториум» | МОУ &amp;quot;Средняя школа № 2 &amp;quot;Источник&amp;quot; г.  Петрозаводск"/>
          <p:cNvSpPr>
            <a:spLocks noChangeAspect="1" noChangeArrowheads="1"/>
          </p:cNvSpPr>
          <p:nvPr/>
        </p:nvSpPr>
        <p:spPr bwMode="auto">
          <a:xfrm>
            <a:off x="1555890" y="-159243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6400612b-1e84-47ee-a1ad-b685123ffa49"/>
          <p:cNvSpPr>
            <a:spLocks noChangeAspect="1" noChangeArrowheads="1"/>
          </p:cNvSpPr>
          <p:nvPr/>
        </p:nvSpPr>
        <p:spPr bwMode="auto">
          <a:xfrm>
            <a:off x="1734087" y="8750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3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8565139" y="305067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14:cNvPr>
              <p14:cNvContentPartPr/>
              <p14:nvPr/>
            </p14:nvContentPartPr>
            <p14:xfrm>
              <a:off x="9756720" y="2586911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7720" y="25779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14:cNvPr>
              <p14:cNvContentPartPr/>
              <p14:nvPr/>
            </p14:nvContentPartPr>
            <p14:xfrm>
              <a:off x="3854520" y="2566031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5520" y="25570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14:cNvPr>
              <p14:cNvContentPartPr/>
              <p14:nvPr/>
            </p14:nvContentPartPr>
            <p14:xfrm>
              <a:off x="5278320" y="2545511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9320" y="25365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8CBCDC2D-6C2C-B0C7-1FCC-8C133914ED8E}"/>
                  </a:ext>
                </a:extLst>
              </p14:cNvPr>
              <p14:cNvContentPartPr/>
              <p14:nvPr/>
            </p14:nvContentPartPr>
            <p14:xfrm>
              <a:off x="-1517302" y="810311"/>
              <a:ext cx="360" cy="36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8CBCDC2D-6C2C-B0C7-1FCC-8C133914ED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526302" y="756311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275FB2ED-C1AE-9CE6-F476-3558791FEC11}"/>
                  </a:ext>
                </a:extLst>
              </p14:cNvPr>
              <p14:cNvContentPartPr/>
              <p14:nvPr/>
            </p14:nvContentPartPr>
            <p14:xfrm>
              <a:off x="9891818" y="3179471"/>
              <a:ext cx="360" cy="360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275FB2ED-C1AE-9CE6-F476-3558791FEC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82818" y="3125471"/>
                <a:ext cx="18000" cy="10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805D12F-F3DD-338F-23C9-446EED844CEF}"/>
              </a:ext>
            </a:extLst>
          </p:cNvPr>
          <p:cNvSpPr txBox="1"/>
          <p:nvPr/>
        </p:nvSpPr>
        <p:spPr>
          <a:xfrm>
            <a:off x="884093" y="1446209"/>
            <a:ext cx="115302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800" b="1" kern="0" dirty="0">
                <a:solidFill>
                  <a:schemeClr val="accent1"/>
                </a:solidFill>
                <a:latin typeface="+mn-lt"/>
              </a:rPr>
              <a:t>5. Построение с родителями отношений сотрудничества</a:t>
            </a:r>
            <a:endParaRPr lang="ru-RU" sz="18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6665E0-444C-19D0-E3C1-2419AB3456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48" y="1901602"/>
            <a:ext cx="2984995" cy="2238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A6B4E12B-DF5C-1623-396D-15071FC66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366" y="1901602"/>
            <a:ext cx="3504385" cy="2250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CEC3D12-7BEB-0163-85CD-1E92516C6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374" y="1914139"/>
            <a:ext cx="2983521" cy="2237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26BE52-C6D4-F2B5-C3E2-D85862674B01}"/>
              </a:ext>
            </a:extLst>
          </p:cNvPr>
          <p:cNvSpPr txBox="1"/>
          <p:nvPr/>
        </p:nvSpPr>
        <p:spPr>
          <a:xfrm>
            <a:off x="821406" y="4348556"/>
            <a:ext cx="11783619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ru-RU"/>
            </a:defPPr>
            <a:lvl1pPr>
              <a:defRPr sz="1800" b="1" kern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dirty="0"/>
              <a:t>6. Участие в деятельности общероссийских общественно-государственных движений, взаимодействие с общественными организациями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93D813-9DE9-B195-F6B5-AEB58E704241}"/>
              </a:ext>
            </a:extLst>
          </p:cNvPr>
          <p:cNvSpPr txBox="1"/>
          <p:nvPr/>
        </p:nvSpPr>
        <p:spPr>
          <a:xfrm>
            <a:off x="731374" y="5027168"/>
            <a:ext cx="5898481" cy="18928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/>
              <a:t>«Юный инспектор движения» (25 ОО, 470 чел.)</a:t>
            </a:r>
          </a:p>
          <a:p>
            <a:pPr>
              <a:spcAft>
                <a:spcPts val="600"/>
              </a:spcAft>
            </a:pPr>
            <a:r>
              <a:rPr lang="ru-RU" b="1" dirty="0"/>
              <a:t>«Отряд правоохранительной направленности» (11 ОО, 495 чел.)</a:t>
            </a:r>
          </a:p>
          <a:p>
            <a:pPr>
              <a:spcAft>
                <a:spcPts val="600"/>
              </a:spcAft>
            </a:pPr>
            <a:r>
              <a:rPr lang="ru-RU" b="1" dirty="0"/>
              <a:t>«Юнармия» (8 ОО, 360 чел.)</a:t>
            </a:r>
          </a:p>
          <a:p>
            <a:pPr>
              <a:spcAft>
                <a:spcPts val="600"/>
              </a:spcAft>
            </a:pPr>
            <a:r>
              <a:rPr lang="ru-RU" b="1" dirty="0"/>
              <a:t>Кадетские объединения различной направленности (9 направлений, 1105 чел.)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5E109B-44AA-A04A-BD92-07A3FC00D1AF}"/>
              </a:ext>
            </a:extLst>
          </p:cNvPr>
          <p:cNvSpPr txBox="1"/>
          <p:nvPr/>
        </p:nvSpPr>
        <p:spPr>
          <a:xfrm>
            <a:off x="6612307" y="4994887"/>
            <a:ext cx="6227510" cy="20467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/>
              <a:t>Объединения волонтерской направленности (80 ОО, 6938 чел.)</a:t>
            </a:r>
          </a:p>
          <a:p>
            <a:pPr>
              <a:spcAft>
                <a:spcPts val="600"/>
              </a:spcAft>
            </a:pPr>
            <a:r>
              <a:rPr lang="ru-RU" b="1" dirty="0"/>
              <a:t>«Движение Первых» (78 первичных отделений)</a:t>
            </a:r>
          </a:p>
          <a:p>
            <a:pPr>
              <a:spcAft>
                <a:spcPts val="600"/>
              </a:spcAft>
            </a:pPr>
            <a:r>
              <a:rPr lang="ru-RU" b="1" dirty="0"/>
              <a:t>Ученическое самоуправление (77 ОО, 1155 чел.)</a:t>
            </a:r>
          </a:p>
          <a:p>
            <a:pPr>
              <a:spcAft>
                <a:spcPts val="600"/>
              </a:spcAft>
            </a:pPr>
            <a:r>
              <a:rPr lang="ru-RU" b="1" dirty="0"/>
              <a:t>Театральное объединение (80 ОО, 850 чел.)</a:t>
            </a:r>
          </a:p>
          <a:p>
            <a:pPr>
              <a:spcAft>
                <a:spcPts val="600"/>
              </a:spcAft>
            </a:pPr>
            <a:r>
              <a:rPr lang="ru-RU" b="1" dirty="0"/>
              <a:t>Совет школьных музеев (44 ОО, 482 чел.)</a:t>
            </a:r>
          </a:p>
          <a:p>
            <a:pPr>
              <a:spcAft>
                <a:spcPts val="600"/>
              </a:spcAft>
            </a:pPr>
            <a:r>
              <a:rPr lang="ru-RU" b="1" dirty="0"/>
              <a:t>Школьное медиа (54 ОО, 630 чел.)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CC65AC78-7548-332C-E09F-8747DA655BA5}"/>
              </a:ext>
            </a:extLst>
          </p:cNvPr>
          <p:cNvCxnSpPr/>
          <p:nvPr/>
        </p:nvCxnSpPr>
        <p:spPr>
          <a:xfrm>
            <a:off x="6519137" y="5099123"/>
            <a:ext cx="0" cy="1777839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74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hape 485"/>
          <p:cNvSpPr>
            <a:spLocks noGrp="1"/>
          </p:cNvSpPr>
          <p:nvPr>
            <p:ph type="sldNum" sz="quarter" idx="14"/>
          </p:nvPr>
        </p:nvSpPr>
        <p:spPr bwMode="auto">
          <a:xfrm>
            <a:off x="12328630" y="235183"/>
            <a:ext cx="423193" cy="1015534"/>
          </a:xfrm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194E6D22-D7EC-474E-B828-E074BEB90FF2}" type="slidenum">
              <a:rPr lang="ru-RU" altLang="ru-RU" sz="6599">
                <a:solidFill>
                  <a:srgbClr val="B7C6CF"/>
                </a:solidFill>
                <a:latin typeface="Times New Roman" pitchFamily="18" charset="0"/>
                <a:cs typeface="Times New Roman" pitchFamily="18" charset="0"/>
              </a:rPr>
              <a:pPr/>
              <a:t>4</a:t>
            </a:fld>
            <a:endParaRPr lang="ru-RU" altLang="ru-RU" sz="6599" dirty="0">
              <a:solidFill>
                <a:srgbClr val="B7C6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8688847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25" name="Прямоугольник 31"/>
          <p:cNvSpPr>
            <a:spLocks noChangeArrowheads="1"/>
          </p:cNvSpPr>
          <p:nvPr/>
        </p:nvSpPr>
        <p:spPr bwMode="auto">
          <a:xfrm>
            <a:off x="4795276" y="698946"/>
            <a:ext cx="343217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r"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00627" y="550767"/>
            <a:ext cx="2816224" cy="514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6721" tIns="56721" rIns="56721" bIns="56721" spcCol="38100">
            <a:spAutoFit/>
          </a:bodyPr>
          <a:lstStyle/>
          <a:p>
            <a:pPr defTabSz="1425705" fontAlgn="auto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Реализация национального проекта «Образование»</a:t>
            </a:r>
          </a:p>
        </p:txBody>
      </p:sp>
      <p:pic>
        <p:nvPicPr>
          <p:cNvPr id="2" name="Изображение 3">
            <a:extLst>
              <a:ext uri="{FF2B5EF4-FFF2-40B4-BE49-F238E27FC236}">
                <a16:creationId xmlns:a16="http://schemas.microsoft.com/office/drawing/2014/main" id="{3AF66860-1EA3-E89D-C80B-2BA5D46D78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52" y="331801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31095" y="1602210"/>
            <a:ext cx="11655349" cy="170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800" b="1" dirty="0">
                <a:solidFill>
                  <a:schemeClr val="bg1">
                    <a:lumMod val="25000"/>
                  </a:schemeClr>
                </a:solidFill>
                <a:highlight>
                  <a:srgbClr val="64BDE1"/>
                </a:highlight>
              </a:rPr>
              <a:t>ПРОЕКТ «СОВРЕМЕННАЯ ШКОЛА»</a:t>
            </a:r>
          </a:p>
          <a:p>
            <a:pPr marL="285734" indent="-285734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b="1" dirty="0"/>
              <a:t>на базе МОУ СШ №88 открыт школьный технопарк «</a:t>
            </a:r>
            <a:r>
              <a:rPr lang="ru-RU" sz="1800" b="1" dirty="0" err="1"/>
              <a:t>Кванториум</a:t>
            </a:r>
            <a:r>
              <a:rPr lang="ru-RU" sz="1800" b="1" dirty="0"/>
              <a:t>»</a:t>
            </a:r>
          </a:p>
          <a:p>
            <a:pPr marL="285734" indent="-285734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b="1" dirty="0"/>
              <a:t>введена в эксплуатацию школа №92 на 1100 мест</a:t>
            </a:r>
          </a:p>
          <a:p>
            <a:pPr marL="285734" indent="-285734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b="1" dirty="0"/>
              <a:t>ведутся работы по строительству школ на Московском проспекте (у д. 121) на 1100 мест и на ул. Большая Федоровская, д. 62 на 500 мест (срок окончания работ – 2024 г.)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31095" y="3807860"/>
            <a:ext cx="11820727" cy="13542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800" b="1" dirty="0">
                <a:solidFill>
                  <a:schemeClr val="bg1">
                    <a:lumMod val="25000"/>
                  </a:schemeClr>
                </a:solidFill>
                <a:highlight>
                  <a:srgbClr val="64BDE1"/>
                </a:highlight>
              </a:rPr>
              <a:t>ПРОЕКТ «ЦИФРОВАЯ ОБРАЗОВАТЕЛЬНАЯ СРЕДА»</a:t>
            </a:r>
          </a:p>
          <a:p>
            <a:pPr marL="285734" indent="-285734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b="1" dirty="0"/>
              <a:t>в 84 общеобразовательных учреждениях города внедрена модель цифровой образовательной среды </a:t>
            </a:r>
          </a:p>
          <a:p>
            <a:pPr marL="285734" indent="-285734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tx1"/>
                </a:solidFill>
              </a:rPr>
              <a:t>региональный мониторинг по использованию оборудования: </a:t>
            </a:r>
            <a:r>
              <a:rPr lang="ru-RU" sz="1800" b="1" dirty="0"/>
              <a:t>позиция «Использование нового оборудования в образовательном процессе» - хороший уровень; позиция «</a:t>
            </a:r>
            <a:r>
              <a:rPr lang="ru-RU" sz="1800" b="1" dirty="0" err="1"/>
              <a:t>Медиасопровождение</a:t>
            </a:r>
            <a:r>
              <a:rPr lang="ru-RU" sz="1800" b="1" dirty="0"/>
              <a:t>»  - низкий уровень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8BC57E1-A181-63D2-E665-8EAD896D6871}"/>
              </a:ext>
            </a:extLst>
          </p:cNvPr>
          <p:cNvSpPr/>
          <p:nvPr/>
        </p:nvSpPr>
        <p:spPr>
          <a:xfrm>
            <a:off x="985105" y="5661501"/>
            <a:ext cx="10733846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1">
                    <a:lumMod val="25000"/>
                  </a:schemeClr>
                </a:solidFill>
                <a:highlight>
                  <a:srgbClr val="64BDE1"/>
                </a:highlight>
              </a:rPr>
              <a:t>ПРОЕКТ «ПОДДЕРЖКА СЕМЕЙ, ИМЕЮЩИХ ДЕТЕЙ»</a:t>
            </a:r>
          </a:p>
          <a:p>
            <a:pPr marL="285734" indent="-285734">
              <a:buFont typeface="Wingdings" panose="05000000000000000000" pitchFamily="2" charset="2"/>
              <a:buChar char="ü"/>
            </a:pPr>
            <a:r>
              <a:rPr lang="ru-RU" sz="1800" b="1" dirty="0"/>
              <a:t>Служба ранней помощи организована на базе 94 МДОУ (61,4% )</a:t>
            </a:r>
          </a:p>
        </p:txBody>
      </p:sp>
      <p:pic>
        <p:nvPicPr>
          <p:cNvPr id="1026" name="Picture 2" descr="НАЦПРОЕКТ «Образование» — Центр одаренных детей">
            <a:extLst>
              <a:ext uri="{FF2B5EF4-FFF2-40B4-BE49-F238E27FC236}">
                <a16:creationId xmlns:a16="http://schemas.microsoft.com/office/drawing/2014/main" id="{1D696EB4-DA9E-D6E8-C4A9-A0B1732D3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079" y="5299896"/>
            <a:ext cx="2065744" cy="170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52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40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74523" y="498949"/>
            <a:ext cx="2572612" cy="5146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Приоритетные направления развития МСО</a:t>
            </a:r>
          </a:p>
        </p:txBody>
      </p:sp>
      <p:sp>
        <p:nvSpPr>
          <p:cNvPr id="2" name="AutoShape 4" descr="Детский технопарк «Кванториум» | МОУ &amp;quot;Средняя школа № 2 &amp;quot;Источник&amp;quot; г.  Петрозаводск"/>
          <p:cNvSpPr>
            <a:spLocks noChangeAspect="1" noChangeArrowheads="1"/>
          </p:cNvSpPr>
          <p:nvPr/>
        </p:nvSpPr>
        <p:spPr bwMode="auto">
          <a:xfrm>
            <a:off x="1555890" y="-159243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6400612b-1e84-47ee-a1ad-b685123ffa49"/>
          <p:cNvSpPr>
            <a:spLocks noChangeAspect="1" noChangeArrowheads="1"/>
          </p:cNvSpPr>
          <p:nvPr/>
        </p:nvSpPr>
        <p:spPr bwMode="auto">
          <a:xfrm>
            <a:off x="1734087" y="8750"/>
            <a:ext cx="356394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13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8565139" y="305067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14:cNvPr>
              <p14:cNvContentPartPr/>
              <p14:nvPr/>
            </p14:nvContentPartPr>
            <p14:xfrm>
              <a:off x="9756720" y="2586911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0DB0D47-901C-4C6B-D839-2D0106D44B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7720" y="25779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14:cNvPr>
              <p14:cNvContentPartPr/>
              <p14:nvPr/>
            </p14:nvContentPartPr>
            <p14:xfrm>
              <a:off x="3854520" y="2566031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C88D8BFC-0E7C-7FDD-5687-62133D075E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5520" y="25570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14:cNvPr>
              <p14:cNvContentPartPr/>
              <p14:nvPr/>
            </p14:nvContentPartPr>
            <p14:xfrm>
              <a:off x="5278320" y="2545511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882AC99A-0F8A-C67A-57F0-932A9C9D5D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9320" y="25365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8CBCDC2D-6C2C-B0C7-1FCC-8C133914ED8E}"/>
                  </a:ext>
                </a:extLst>
              </p14:cNvPr>
              <p14:cNvContentPartPr/>
              <p14:nvPr/>
            </p14:nvContentPartPr>
            <p14:xfrm>
              <a:off x="-1517302" y="810311"/>
              <a:ext cx="360" cy="36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8CBCDC2D-6C2C-B0C7-1FCC-8C133914ED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526302" y="756311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275FB2ED-C1AE-9CE6-F476-3558791FEC11}"/>
                  </a:ext>
                </a:extLst>
              </p14:cNvPr>
              <p14:cNvContentPartPr/>
              <p14:nvPr/>
            </p14:nvContentPartPr>
            <p14:xfrm>
              <a:off x="9891818" y="3179471"/>
              <a:ext cx="360" cy="360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275FB2ED-C1AE-9CE6-F476-3558791FEC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82818" y="3125471"/>
                <a:ext cx="18000" cy="108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B03AA65C-0279-DE15-819E-D615AB1BA9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4639875"/>
              </p:ext>
            </p:extLst>
          </p:nvPr>
        </p:nvGraphicFramePr>
        <p:xfrm>
          <a:off x="2119112" y="1592133"/>
          <a:ext cx="9610547" cy="2942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8194" name="Picture 2" descr="Папа гуляет с ребенком в первый день в школе">
            <a:extLst>
              <a:ext uri="{FF2B5EF4-FFF2-40B4-BE49-F238E27FC236}">
                <a16:creationId xmlns:a16="http://schemas.microsoft.com/office/drawing/2014/main" id="{87AC6C86-C74C-7115-9DFC-F0FB2265F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1" y="4819177"/>
            <a:ext cx="3058095" cy="2041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Дети счастливы в первый день в школе">
            <a:extLst>
              <a:ext uri="{FF2B5EF4-FFF2-40B4-BE49-F238E27FC236}">
                <a16:creationId xmlns:a16="http://schemas.microsoft.com/office/drawing/2014/main" id="{6938B7F7-3F76-5276-26A3-6A4ECACF3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757" y="4824062"/>
            <a:ext cx="3058095" cy="2037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Нравственно-патриотическое воспитание дошкольников, школьников, молодежи  2024-2025: темы, роль, игры, занятия, программы">
            <a:extLst>
              <a:ext uri="{FF2B5EF4-FFF2-40B4-BE49-F238E27FC236}">
                <a16:creationId xmlns:a16="http://schemas.microsoft.com/office/drawing/2014/main" id="{692CDCD6-E213-DE34-35EB-851B38242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829" y="4805467"/>
            <a:ext cx="3289115" cy="2055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Работа в команде над ноутбуком учителя">
            <a:extLst>
              <a:ext uri="{FF2B5EF4-FFF2-40B4-BE49-F238E27FC236}">
                <a16:creationId xmlns:a16="http://schemas.microsoft.com/office/drawing/2014/main" id="{A8DD4F2C-AB26-49DB-C446-058B20A6F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792" y="4824062"/>
            <a:ext cx="3058095" cy="2041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23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Прямоугольник 11"/>
          <p:cNvSpPr>
            <a:spLocks noChangeArrowheads="1"/>
          </p:cNvSpPr>
          <p:nvPr/>
        </p:nvSpPr>
        <p:spPr bwMode="auto">
          <a:xfrm>
            <a:off x="3325091" y="3552114"/>
            <a:ext cx="8666018" cy="45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>
              <a:lnSpc>
                <a:spcPts val="3400"/>
              </a:lnSpc>
            </a:pPr>
            <a:r>
              <a:rPr lang="ru-RU" altLang="ru-RU" sz="4400" b="1" dirty="0">
                <a:solidFill>
                  <a:srgbClr val="004F9F"/>
                </a:solidFill>
                <a:latin typeface="+mj-lt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19461" name="Изображение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82" y="1434671"/>
            <a:ext cx="2319554" cy="78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82131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hape 485"/>
          <p:cNvSpPr>
            <a:spLocks noGrp="1"/>
          </p:cNvSpPr>
          <p:nvPr>
            <p:ph type="sldNum" sz="quarter" idx="14"/>
          </p:nvPr>
        </p:nvSpPr>
        <p:spPr bwMode="auto">
          <a:xfrm>
            <a:off x="12263318" y="235183"/>
            <a:ext cx="423193" cy="1015534"/>
          </a:xfrm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194E6D22-D7EC-474E-B828-E074BEB90FF2}" type="slidenum">
              <a:rPr lang="ru-RU" altLang="ru-RU" sz="6599">
                <a:solidFill>
                  <a:srgbClr val="B7C6CF"/>
                </a:solidFill>
                <a:latin typeface="Times New Roman" pitchFamily="18" charset="0"/>
                <a:cs typeface="Times New Roman" pitchFamily="18" charset="0"/>
              </a:rPr>
              <a:pPr/>
              <a:t>5</a:t>
            </a:fld>
            <a:endParaRPr lang="ru-RU" altLang="ru-RU" sz="6599" dirty="0">
              <a:solidFill>
                <a:srgbClr val="B7C6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8617096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Box 12"/>
          <p:cNvSpPr txBox="1"/>
          <p:nvPr/>
        </p:nvSpPr>
        <p:spPr>
          <a:xfrm>
            <a:off x="9057448" y="479297"/>
            <a:ext cx="2816224" cy="514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6721" tIns="56721" rIns="56721" bIns="56721" spcCol="38100">
            <a:spAutoFit/>
          </a:bodyPr>
          <a:lstStyle/>
          <a:p>
            <a:pPr defTabSz="1425705" fontAlgn="auto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Реализация национального проекта «Образование»</a:t>
            </a:r>
          </a:p>
        </p:txBody>
      </p:sp>
      <p:pic>
        <p:nvPicPr>
          <p:cNvPr id="2" name="Изображение 3">
            <a:extLst>
              <a:ext uri="{FF2B5EF4-FFF2-40B4-BE49-F238E27FC236}">
                <a16:creationId xmlns:a16="http://schemas.microsoft.com/office/drawing/2014/main" id="{14AAC7DF-E412-5366-8EB1-36088B6DDA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94" y="297121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31">
            <a:extLst>
              <a:ext uri="{FF2B5EF4-FFF2-40B4-BE49-F238E27FC236}">
                <a16:creationId xmlns:a16="http://schemas.microsoft.com/office/drawing/2014/main" id="{948CC2FB-9394-5A36-C478-A53478442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276" y="636600"/>
            <a:ext cx="343217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r"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71085" y="1626053"/>
            <a:ext cx="11815426" cy="15542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800" b="1" dirty="0">
                <a:solidFill>
                  <a:schemeClr val="bg1">
                    <a:lumMod val="25000"/>
                  </a:schemeClr>
                </a:solidFill>
                <a:highlight>
                  <a:srgbClr val="64BDE1"/>
                </a:highlight>
              </a:rPr>
              <a:t>«УЧИТЕЛЬ БУДУЩЕГО»</a:t>
            </a:r>
          </a:p>
          <a:p>
            <a:pPr marL="285734" indent="-285734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800" b="1" dirty="0"/>
              <a:t>продолжена работа в федеральном инновационном образовательном проекте «Структурно-функциональная модель </a:t>
            </a:r>
            <a:r>
              <a:rPr lang="ru-RU" sz="1800" b="1" dirty="0" err="1"/>
              <a:t>тьюторского</a:t>
            </a:r>
            <a:r>
              <a:rPr lang="ru-RU" sz="1800" b="1" dirty="0"/>
              <a:t> сопровождения будущих и молодых педагогов в системе непрерывного профессионального образования». В составе федеральной инновационной площадки  ЯГПУ им. К. Д. Ушинского: МОУ «ГЦРО», школы №№ 49, 44, 18, 28, 60, 4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4531EDE-9C49-E113-C4F7-623F9EA14415}"/>
              </a:ext>
            </a:extLst>
          </p:cNvPr>
          <p:cNvSpPr/>
          <p:nvPr/>
        </p:nvSpPr>
        <p:spPr>
          <a:xfrm>
            <a:off x="886375" y="3716818"/>
            <a:ext cx="11463404" cy="12772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800" b="1" dirty="0">
                <a:solidFill>
                  <a:schemeClr val="bg1">
                    <a:lumMod val="25000"/>
                  </a:schemeClr>
                </a:solidFill>
                <a:highlight>
                  <a:srgbClr val="64BDE1"/>
                </a:highlight>
              </a:rPr>
              <a:t>«УСПЕХ КАЖДОГО РЕБЕНКА»</a:t>
            </a:r>
          </a:p>
          <a:p>
            <a:pPr marL="285734" indent="-285734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tx1"/>
                </a:solidFill>
              </a:rPr>
              <a:t>доля участников  олимпиад и конкурсов различного уровня: 63,9% </a:t>
            </a:r>
            <a:r>
              <a:rPr lang="ru-RU" sz="1800" b="1" dirty="0"/>
              <a:t>школьников (более 45,2 </a:t>
            </a:r>
            <a:r>
              <a:rPr lang="ru-RU" sz="1800" b="1" dirty="0" err="1"/>
              <a:t>тыс.человек</a:t>
            </a:r>
            <a:r>
              <a:rPr lang="ru-RU" sz="1800" b="1" dirty="0"/>
              <a:t>); 40,2% воспитанников (более 12,7 тыс. человек). В целом по городу  - 56,6% от общего количества учащихся и воспитанников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7EC7CC-C167-2A87-5706-177AB473860B}"/>
              </a:ext>
            </a:extLst>
          </p:cNvPr>
          <p:cNvSpPr txBox="1"/>
          <p:nvPr/>
        </p:nvSpPr>
        <p:spPr>
          <a:xfrm>
            <a:off x="1903006" y="5157038"/>
            <a:ext cx="7746603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4BDE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1" dirty="0">
                <a:solidFill>
                  <a:srgbClr val="1C89BA"/>
                </a:solidFill>
                <a:latin typeface="+mn-lt"/>
                <a:ea typeface="+mn-ea"/>
                <a:cs typeface="+mn-cs"/>
              </a:rPr>
              <a:t>школы №№ 32, 44, 66, 73      детские сады №№ 30, 109, 237</a:t>
            </a:r>
          </a:p>
        </p:txBody>
      </p:sp>
      <p:pic>
        <p:nvPicPr>
          <p:cNvPr id="4" name="Picture 2" descr="НАЦПРОЕКТ «Образование» — Центр одаренных детей">
            <a:extLst>
              <a:ext uri="{FF2B5EF4-FFF2-40B4-BE49-F238E27FC236}">
                <a16:creationId xmlns:a16="http://schemas.microsoft.com/office/drawing/2014/main" id="{2C5E1B41-1AAE-14D4-F2F2-3E3882A50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079" y="5299896"/>
            <a:ext cx="2065744" cy="170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D8D474-961C-0951-EDC2-A42937BD4F2C}"/>
              </a:ext>
            </a:extLst>
          </p:cNvPr>
          <p:cNvSpPr txBox="1"/>
          <p:nvPr/>
        </p:nvSpPr>
        <p:spPr>
          <a:xfrm>
            <a:off x="886375" y="5768043"/>
            <a:ext cx="9940350" cy="7232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34" indent="-285734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tx1"/>
                </a:solidFill>
              </a:rPr>
              <a:t>91% </a:t>
            </a:r>
            <a:r>
              <a:rPr lang="ru-RU" sz="1800" b="1" dirty="0"/>
              <a:t>детей в возрасте 5-18 лет охвачены дополнительным образованием</a:t>
            </a:r>
          </a:p>
          <a:p>
            <a:pPr marL="285734" indent="-285734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tx1"/>
                </a:solidFill>
              </a:rPr>
              <a:t>100% школ города участвуют в реализации Всероссийского проекта «Открытые уроки»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A409A6D-BFBD-52C0-0E16-CF6824A44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291" y="4978417"/>
            <a:ext cx="616715" cy="6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4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hape 485"/>
          <p:cNvSpPr>
            <a:spLocks noGrp="1"/>
          </p:cNvSpPr>
          <p:nvPr>
            <p:ph type="sldNum" sz="quarter" idx="14"/>
          </p:nvPr>
        </p:nvSpPr>
        <p:spPr bwMode="auto">
          <a:xfrm>
            <a:off x="12294489" y="235183"/>
            <a:ext cx="423193" cy="1015534"/>
          </a:xfrm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194E6D22-D7EC-474E-B828-E074BEB90FF2}" type="slidenum">
              <a:rPr lang="ru-RU" altLang="ru-RU" sz="6599">
                <a:solidFill>
                  <a:srgbClr val="B7C6CF"/>
                </a:solidFill>
                <a:latin typeface="Times New Roman" pitchFamily="18" charset="0"/>
                <a:cs typeface="Times New Roman" pitchFamily="18" charset="0"/>
              </a:rPr>
              <a:pPr/>
              <a:t>6</a:t>
            </a:fld>
            <a:endParaRPr lang="ru-RU" altLang="ru-RU" sz="6599" dirty="0">
              <a:solidFill>
                <a:srgbClr val="B7C6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8544361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25" name="Прямоугольник 31"/>
          <p:cNvSpPr>
            <a:spLocks noChangeArrowheads="1"/>
          </p:cNvSpPr>
          <p:nvPr/>
        </p:nvSpPr>
        <p:spPr bwMode="auto">
          <a:xfrm>
            <a:off x="5670962" y="630268"/>
            <a:ext cx="252705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5126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93" y="294297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890710" y="446961"/>
            <a:ext cx="3137537" cy="7147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6721" tIns="56721" rIns="56721" bIns="56721" spcCol="38100">
            <a:spAutoFit/>
          </a:bodyPr>
          <a:lstStyle/>
          <a:p>
            <a:pPr defTabSz="1425705" fontAlgn="auto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Наиболее значимые события  и мероприятия в муниципальной системе образования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AC894ED-14E3-0C57-E52E-97672E5ACC43}"/>
              </a:ext>
            </a:extLst>
          </p:cNvPr>
          <p:cNvGrpSpPr/>
          <p:nvPr/>
        </p:nvGrpSpPr>
        <p:grpSpPr>
          <a:xfrm>
            <a:off x="701967" y="1490923"/>
            <a:ext cx="11927506" cy="5299649"/>
            <a:chOff x="701967" y="1490923"/>
            <a:chExt cx="11927506" cy="529964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05215" y="1490923"/>
              <a:ext cx="5668921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>
                <a:spcAft>
                  <a:spcPts val="0"/>
                </a:spcAft>
                <a:buSzPts val="1200"/>
              </a:pPr>
              <a:r>
                <a:rPr lang="ru-RU" sz="1800" b="1" dirty="0"/>
                <a:t>МСО заняла </a:t>
              </a:r>
              <a:r>
                <a:rPr lang="ru-RU" sz="1800" b="1" dirty="0">
                  <a:solidFill>
                    <a:srgbClr val="FF0000"/>
                  </a:solidFill>
                </a:rPr>
                <a:t>2 место </a:t>
              </a:r>
              <a:r>
                <a:rPr lang="ru-RU" sz="1800" b="1" dirty="0"/>
                <a:t>по результатам мотивирующего мониторинга деятельности органов исполнительной власти, осуществляющих управление в сфере образования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170796" y="4243149"/>
              <a:ext cx="5703340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800" b="1" dirty="0"/>
                <a:t>Продолжается </a:t>
              </a:r>
              <a:r>
                <a:rPr lang="ru-RU" sz="1800" b="1" dirty="0">
                  <a:solidFill>
                    <a:srgbClr val="FF0000"/>
                  </a:solidFill>
                </a:rPr>
                <a:t>строительство двух школ</a:t>
              </a:r>
              <a:r>
                <a:rPr lang="ru-RU" sz="1800" b="1" dirty="0"/>
                <a:t>: на 1100 мест на Московском проспекте, на 500 мест на </a:t>
              </a:r>
              <a:r>
                <a:rPr lang="ru-RU" sz="1800" b="1" dirty="0" err="1"/>
                <a:t>Б.Федоровской</a:t>
              </a:r>
              <a:r>
                <a:rPr lang="ru-RU" sz="1800" b="1" dirty="0"/>
                <a:t> (срок сдачи - 2024 год)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183341" y="2778092"/>
              <a:ext cx="569079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800" b="1" dirty="0"/>
                <a:t>Введен в эксплуатацию </a:t>
              </a:r>
              <a:r>
                <a:rPr lang="ru-RU" sz="1800" b="1" dirty="0">
                  <a:solidFill>
                    <a:srgbClr val="FF0000"/>
                  </a:solidFill>
                </a:rPr>
                <a:t>МДОУ «Детский сад № 119»</a:t>
              </a:r>
              <a:r>
                <a:rPr lang="ru-RU" sz="1800" b="1" dirty="0"/>
                <a:t> на 280 мест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447423" y="5370501"/>
              <a:ext cx="5181589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800" b="1" dirty="0"/>
                <a:t>В </a:t>
              </a:r>
              <a:r>
                <a:rPr lang="ru-RU" sz="1800" b="1" dirty="0">
                  <a:solidFill>
                    <a:srgbClr val="FF0000"/>
                  </a:solidFill>
                </a:rPr>
                <a:t>20 школах </a:t>
              </a:r>
              <a:r>
                <a:rPr lang="ru-RU" sz="1800" b="1" dirty="0"/>
                <a:t>открыты инженерные классы.</a:t>
              </a:r>
            </a:p>
            <a:p>
              <a:r>
                <a:rPr lang="ru-RU" sz="1800" b="1" dirty="0"/>
                <a:t>В </a:t>
              </a:r>
              <a:r>
                <a:rPr lang="ru-RU" sz="1800" b="1" dirty="0">
                  <a:solidFill>
                    <a:srgbClr val="FF0000"/>
                  </a:solidFill>
                </a:rPr>
                <a:t>20 школах </a:t>
              </a:r>
              <a:r>
                <a:rPr lang="ru-RU" sz="1800" b="1" dirty="0"/>
                <a:t>открыты психолого-педагогические классы/группы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7442857" y="6394842"/>
              <a:ext cx="51815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/>
              <a:r>
                <a:rPr lang="ru-RU" sz="1800" b="1" dirty="0"/>
                <a:t>Исполнение бюджета 2023 года составило </a:t>
              </a:r>
              <a:r>
                <a:rPr lang="ru-RU" sz="1800" b="1" dirty="0">
                  <a:solidFill>
                    <a:srgbClr val="FF0000"/>
                  </a:solidFill>
                </a:rPr>
                <a:t>99,97%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4533ACF6-905F-7662-46F0-C40C86946C70}"/>
                </a:ext>
              </a:extLst>
            </p:cNvPr>
            <p:cNvSpPr/>
            <p:nvPr/>
          </p:nvSpPr>
          <p:spPr>
            <a:xfrm>
              <a:off x="1170795" y="5250085"/>
              <a:ext cx="5703339" cy="8983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>
                <a:lnSpc>
                  <a:spcPct val="97000"/>
                </a:lnSpc>
                <a:spcAft>
                  <a:spcPts val="1000"/>
                </a:spcAft>
                <a:buSzPts val="1200"/>
              </a:pPr>
              <a:r>
                <a:rPr lang="ru-RU" sz="1800" b="1" dirty="0"/>
                <a:t>В </a:t>
              </a:r>
              <a:r>
                <a:rPr lang="ru-RU" sz="1800" b="1" dirty="0">
                  <a:solidFill>
                    <a:srgbClr val="FF0000"/>
                  </a:solidFill>
                </a:rPr>
                <a:t>СШ №№ 7, 47 и 83 </a:t>
              </a:r>
              <a:r>
                <a:rPr lang="ru-RU" sz="1800" b="1" dirty="0"/>
                <a:t>проводятся работы по капитальному ремонту зданий. Объем привлеченных средств  - более 307,3 млн. рублей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18BE8B99-C18D-95A3-059E-28D9C83E7290}"/>
                </a:ext>
              </a:extLst>
            </p:cNvPr>
            <p:cNvSpPr/>
            <p:nvPr/>
          </p:nvSpPr>
          <p:spPr>
            <a:xfrm>
              <a:off x="1205214" y="6160912"/>
              <a:ext cx="5668919" cy="62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97000"/>
                </a:lnSpc>
                <a:spcAft>
                  <a:spcPts val="1000"/>
                </a:spcAft>
                <a:buSzPts val="1200"/>
              </a:pPr>
              <a:r>
                <a:rPr lang="ru-RU" sz="1800" b="1" dirty="0"/>
                <a:t>Грантовую поддержку получили проекты </a:t>
              </a:r>
              <a:r>
                <a:rPr lang="ru-RU" sz="1800" b="1" dirty="0">
                  <a:solidFill>
                    <a:srgbClr val="FF0000"/>
                  </a:solidFill>
                </a:rPr>
                <a:t>3 ОУ </a:t>
              </a:r>
              <a:r>
                <a:rPr lang="ru-RU" sz="1800" b="1" dirty="0"/>
                <a:t>и </a:t>
              </a:r>
              <a:r>
                <a:rPr lang="ru-RU" sz="1800" b="1" dirty="0">
                  <a:solidFill>
                    <a:srgbClr val="FF0000"/>
                  </a:solidFill>
                </a:rPr>
                <a:t>двух педагогов </a:t>
              </a:r>
              <a:r>
                <a:rPr lang="ru-RU" sz="1800" b="1" dirty="0"/>
                <a:t>на общую сумму более 2 </a:t>
              </a:r>
              <a:r>
                <a:rPr lang="ru-RU" sz="1800" b="1" dirty="0" err="1"/>
                <a:t>млн.руб</a:t>
              </a:r>
              <a:endParaRPr lang="ru-RU" sz="1800" b="1" dirty="0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7447423" y="4108201"/>
              <a:ext cx="5181589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buSzPts val="1200"/>
              </a:pPr>
              <a:r>
                <a:rPr lang="ru-RU" sz="1800" b="1" dirty="0"/>
                <a:t>С 2023 года успешно реализуются проекты по обновлению школьного пространства совместно с ПАО «Автодизель». В проекте приняли участие </a:t>
              </a:r>
              <a:r>
                <a:rPr lang="ru-RU" sz="1800" b="1" dirty="0">
                  <a:solidFill>
                    <a:srgbClr val="FF0000"/>
                  </a:solidFill>
                </a:rPr>
                <a:t>6 школ </a:t>
              </a:r>
              <a:r>
                <a:rPr lang="ru-RU" sz="1800" b="1" dirty="0"/>
                <a:t>(№№ 26, 52, 56, 58, 90, гимназия 3)</a:t>
              </a: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E8FD84C-AECE-EDE7-0151-0A9FC1318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5206" y="1824222"/>
              <a:ext cx="429165" cy="429165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DFB5567-89F1-4695-C666-0C7205278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5206" y="2900647"/>
              <a:ext cx="429165" cy="429165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0872B8E0-DC2C-2609-98CE-338F9D755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7511" y="4436683"/>
              <a:ext cx="429165" cy="429165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543A980-2FBC-AE3A-3E69-A1CCE8BEC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7512" y="3305654"/>
              <a:ext cx="429165" cy="429165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2CA3F6C9-CD17-780A-6B34-B37F0FB0B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631" y="6305495"/>
              <a:ext cx="429165" cy="429165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00E294EB-277F-DF8D-5FCD-ADC0657EE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7513" y="1711951"/>
              <a:ext cx="429165" cy="429165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08B49D51-5E2E-B829-68DD-031197BB3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5851" y="5417409"/>
              <a:ext cx="429165" cy="429165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AE302849-AD31-387E-B775-842C9C5E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967" y="4470115"/>
              <a:ext cx="429165" cy="429165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1A086934-72BD-0A74-5207-877084A00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967" y="3636697"/>
              <a:ext cx="429165" cy="429165"/>
            </a:xfrm>
            <a:prstGeom prst="rect">
              <a:avLst/>
            </a:prstGeom>
          </p:spPr>
        </p:pic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9FB97569-0F33-9AF7-0CAA-09F20C41AF58}"/>
                </a:ext>
              </a:extLst>
            </p:cNvPr>
            <p:cNvSpPr/>
            <p:nvPr/>
          </p:nvSpPr>
          <p:spPr>
            <a:xfrm>
              <a:off x="1166042" y="3520237"/>
              <a:ext cx="570809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800" b="1" dirty="0"/>
                <a:t>Введена в эксплуатацию </a:t>
              </a:r>
              <a:r>
                <a:rPr lang="ru-RU" sz="1800" b="1" dirty="0">
                  <a:solidFill>
                    <a:srgbClr val="FF0000"/>
                  </a:solidFill>
                </a:rPr>
                <a:t>МОУ «Средняя школа №92» </a:t>
              </a:r>
              <a:r>
                <a:rPr lang="ru-RU" sz="1800" b="1" dirty="0"/>
                <a:t>на 1100 мест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01EF0A5-784A-79EA-B3AF-417D09E7C455}"/>
                </a:ext>
              </a:extLst>
            </p:cNvPr>
            <p:cNvSpPr txBox="1"/>
            <p:nvPr/>
          </p:nvSpPr>
          <p:spPr>
            <a:xfrm>
              <a:off x="7443318" y="1523189"/>
              <a:ext cx="5186155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ru-RU"/>
              </a:defPPr>
              <a:lvl1pPr lvl="0">
                <a:spcAft>
                  <a:spcPts val="0"/>
                </a:spcAft>
                <a:buSzPts val="1200"/>
                <a:defRPr sz="1800" b="1"/>
              </a:lvl1pPr>
            </a:lstStyle>
            <a:p>
              <a:r>
                <a:rPr lang="ru-RU" dirty="0"/>
                <a:t>В ДООЦ им. А. Матросова за счет участия в федеральной программе строительства некапитальных объектов построены и введены в эксплуатацию </a:t>
              </a:r>
              <a:r>
                <a:rPr lang="ru-RU" dirty="0">
                  <a:solidFill>
                    <a:srgbClr val="FF0000"/>
                  </a:solidFill>
                </a:rPr>
                <a:t>2 новых корпуса </a:t>
              </a:r>
              <a:r>
                <a:rPr lang="ru-RU" dirty="0"/>
                <a:t>(стоимость работ составила 110 млн. рублей)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6B7263C-D86E-3D75-F8B6-65B28FB734A3}"/>
                </a:ext>
              </a:extLst>
            </p:cNvPr>
            <p:cNvSpPr txBox="1"/>
            <p:nvPr/>
          </p:nvSpPr>
          <p:spPr>
            <a:xfrm>
              <a:off x="7442857" y="3099418"/>
              <a:ext cx="5186155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ru-RU"/>
              </a:defPPr>
              <a:lvl1pPr lvl="0">
                <a:spcAft>
                  <a:spcPts val="0"/>
                </a:spcAft>
                <a:buSzPts val="1200"/>
                <a:defRPr sz="1800" b="1"/>
              </a:lvl1pPr>
            </a:lstStyle>
            <a:p>
              <a:r>
                <a:rPr lang="ru-RU" dirty="0"/>
                <a:t>Общее количество учреждений - участников проекта «Школьное инициативное бюджетирование» – </a:t>
              </a:r>
              <a:r>
                <a:rPr lang="ru-RU" dirty="0">
                  <a:solidFill>
                    <a:srgbClr val="FF0000"/>
                  </a:solidFill>
                </a:rPr>
                <a:t>16</a:t>
              </a: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90C6B3B-19A4-C7D2-2ABD-A06299605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2745" y="5537949"/>
              <a:ext cx="429165" cy="42916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BAE831D-3116-01E9-0C09-BF1496D1A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7513" y="6333264"/>
              <a:ext cx="429165" cy="4291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239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hape 485"/>
          <p:cNvSpPr>
            <a:spLocks noGrp="1"/>
          </p:cNvSpPr>
          <p:nvPr>
            <p:ph type="sldNum" sz="quarter" idx="14"/>
          </p:nvPr>
        </p:nvSpPr>
        <p:spPr bwMode="auto">
          <a:xfrm>
            <a:off x="12325660" y="235183"/>
            <a:ext cx="423193" cy="1015534"/>
          </a:xfrm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194E6D22-D7EC-474E-B828-E074BEB90FF2}" type="slidenum">
              <a:rPr lang="ru-RU" altLang="ru-RU" sz="6599">
                <a:solidFill>
                  <a:srgbClr val="B7C6CF"/>
                </a:solidFill>
                <a:latin typeface="Times New Roman" pitchFamily="18" charset="0"/>
                <a:cs typeface="Times New Roman" pitchFamily="18" charset="0"/>
              </a:rPr>
              <a:pPr/>
              <a:t>7</a:t>
            </a:fld>
            <a:endParaRPr lang="ru-RU" altLang="ru-RU" sz="6599" dirty="0">
              <a:solidFill>
                <a:srgbClr val="B7C6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8565144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25" name="Прямоугольник 31"/>
          <p:cNvSpPr>
            <a:spLocks noChangeArrowheads="1"/>
          </p:cNvSpPr>
          <p:nvPr/>
        </p:nvSpPr>
        <p:spPr bwMode="auto">
          <a:xfrm>
            <a:off x="4721895" y="655817"/>
            <a:ext cx="343217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r"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5126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83" y="359949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010671" y="443806"/>
            <a:ext cx="2968623" cy="7147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6721" tIns="56721" rIns="56721" bIns="56721" spcCol="38100">
            <a:spAutoFit/>
          </a:bodyPr>
          <a:lstStyle/>
          <a:p>
            <a:pPr defTabSz="1425705" fontAlgn="auto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Наиболее значимые события  и мероприятия в муниципальной системе образования</a:t>
            </a:r>
          </a:p>
        </p:txBody>
      </p:sp>
      <p:sp>
        <p:nvSpPr>
          <p:cNvPr id="2" name="AutoShape 2" descr="Компьютерные иконки Строитель Рабочий, Мейсон, значки компьютеров,  строительство png | PNGEgg"/>
          <p:cNvSpPr>
            <a:spLocks noChangeAspect="1" noChangeArrowheads="1"/>
          </p:cNvSpPr>
          <p:nvPr/>
        </p:nvSpPr>
        <p:spPr bwMode="auto">
          <a:xfrm>
            <a:off x="15295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омпьютерные иконки Строитель Рабочий, Мейсон, значки компьютеров,  строительство png | PNGEgg"/>
          <p:cNvSpPr>
            <a:spLocks noChangeAspect="1" noChangeArrowheads="1"/>
          </p:cNvSpPr>
          <p:nvPr/>
        </p:nvSpPr>
        <p:spPr bwMode="auto">
          <a:xfrm>
            <a:off x="16819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Компьютерные иконки Строитель Рабочий, Мейсон, значки компьютеров,  строительство png | PNGEgg"/>
          <p:cNvSpPr>
            <a:spLocks noChangeAspect="1" noChangeArrowheads="1"/>
          </p:cNvSpPr>
          <p:nvPr/>
        </p:nvSpPr>
        <p:spPr bwMode="auto">
          <a:xfrm>
            <a:off x="1834356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Компьютерные иконки Строитель Рабочий, Мейсон, значки компьютеров,  строительство png | PNGEgg"/>
          <p:cNvSpPr>
            <a:spLocks noChangeAspect="1" noChangeArrowheads="1"/>
          </p:cNvSpPr>
          <p:nvPr/>
        </p:nvSpPr>
        <p:spPr bwMode="auto">
          <a:xfrm>
            <a:off x="1986756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Иконка Строительство стены в стиле Infographic"/>
          <p:cNvSpPr>
            <a:spLocks noChangeAspect="1" noChangeArrowheads="1"/>
          </p:cNvSpPr>
          <p:nvPr/>
        </p:nvSpPr>
        <p:spPr bwMode="auto">
          <a:xfrm>
            <a:off x="2139156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ироярославль Instagram posts - Gramho.com"/>
          <p:cNvSpPr>
            <a:spLocks noChangeAspect="1" noChangeArrowheads="1"/>
          </p:cNvSpPr>
          <p:nvPr/>
        </p:nvSpPr>
        <p:spPr bwMode="auto">
          <a:xfrm>
            <a:off x="2291556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ироярославль Instagram posts - Gramho.com"/>
          <p:cNvSpPr>
            <a:spLocks noChangeAspect="1" noChangeArrowheads="1"/>
          </p:cNvSpPr>
          <p:nvPr/>
        </p:nvSpPr>
        <p:spPr bwMode="auto">
          <a:xfrm>
            <a:off x="2443956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ироярославль Instagram posts - Gramho.com"/>
          <p:cNvSpPr>
            <a:spLocks noChangeAspect="1" noChangeArrowheads="1"/>
          </p:cNvSpPr>
          <p:nvPr/>
        </p:nvSpPr>
        <p:spPr bwMode="auto">
          <a:xfrm>
            <a:off x="2596356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2" descr="ироярославль Instagram posts - Gramho.com"/>
          <p:cNvSpPr>
            <a:spLocks noChangeAspect="1" noChangeArrowheads="1"/>
          </p:cNvSpPr>
          <p:nvPr/>
        </p:nvSpPr>
        <p:spPr bwMode="auto">
          <a:xfrm>
            <a:off x="2748756" y="1074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4" descr="ироярославль Instagram posts - Gramho.com"/>
          <p:cNvSpPr>
            <a:spLocks noChangeAspect="1" noChangeArrowheads="1"/>
          </p:cNvSpPr>
          <p:nvPr/>
        </p:nvSpPr>
        <p:spPr bwMode="auto">
          <a:xfrm>
            <a:off x="2901156" y="1227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498FE9D-D31F-2EE6-BAB9-B36858B28A03}"/>
              </a:ext>
            </a:extLst>
          </p:cNvPr>
          <p:cNvGrpSpPr/>
          <p:nvPr/>
        </p:nvGrpSpPr>
        <p:grpSpPr>
          <a:xfrm>
            <a:off x="709050" y="1506738"/>
            <a:ext cx="11943855" cy="5389788"/>
            <a:chOff x="709050" y="1549770"/>
            <a:chExt cx="11943855" cy="5389788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1465824" y="1583026"/>
              <a:ext cx="512147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rgbClr val="FF0000"/>
                  </a:solidFill>
                </a:rPr>
                <a:t>Детские сады №№ 15 и 112  </a:t>
              </a:r>
              <a:r>
                <a:rPr lang="ru-RU" sz="1800" b="1" dirty="0"/>
                <a:t>- победители всероссийского конкурса «Футбол в школе»</a:t>
              </a:r>
            </a:p>
          </p:txBody>
        </p:sp>
        <p:pic>
          <p:nvPicPr>
            <p:cNvPr id="3076" name="Picture 4" descr="https://cdn-icons-png.flaticon.com/512/6778/677895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14" y="2461379"/>
              <a:ext cx="738319" cy="738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7406655" y="1587721"/>
              <a:ext cx="5214831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rgbClr val="FF0000"/>
                  </a:solidFill>
                </a:rPr>
                <a:t>Детский сад № 50 </a:t>
              </a:r>
              <a:r>
                <a:rPr lang="ru-RU" sz="1800" b="1" dirty="0"/>
                <a:t>- победитель регионального конкурса-фестиваля «Ярославская область – территория </a:t>
              </a:r>
              <a:r>
                <a:rPr lang="ru-RU" sz="1800" b="1" dirty="0" err="1"/>
                <a:t>эколят</a:t>
              </a:r>
              <a:r>
                <a:rPr lang="ru-RU" sz="1800" b="1" dirty="0"/>
                <a:t>»</a:t>
              </a:r>
            </a:p>
          </p:txBody>
        </p:sp>
        <p:pic>
          <p:nvPicPr>
            <p:cNvPr id="29" name="Picture 4" descr="https://cdn-icons-png.flaticon.com/512/6778/677895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851" y="3395665"/>
              <a:ext cx="738319" cy="738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7424752" y="2599533"/>
              <a:ext cx="5214831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chemeClr val="tx1"/>
                  </a:solidFill>
                </a:rPr>
                <a:t>2 место во Всероссийском открытом конкурсе программ и методических материалов организаций отдыха детей и их оздоровления - </a:t>
              </a:r>
              <a:r>
                <a:rPr lang="ru-RU" sz="1800" b="1" dirty="0">
                  <a:solidFill>
                    <a:srgbClr val="FF0000"/>
                  </a:solidFill>
                </a:rPr>
                <a:t>методист Дворца пионеров </a:t>
              </a:r>
            </a:p>
          </p:txBody>
        </p:sp>
        <p:pic>
          <p:nvPicPr>
            <p:cNvPr id="32" name="Picture 4" descr="https://cdn-icons-png.flaticon.com/512/6778/677895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749" y="5177392"/>
              <a:ext cx="738319" cy="738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1456256" y="3343072"/>
              <a:ext cx="5140609" cy="17543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just">
                <a:spcAft>
                  <a:spcPts val="0"/>
                </a:spcAft>
                <a:buSzPts val="1200"/>
              </a:pPr>
              <a:r>
                <a:rPr lang="ru-RU" sz="1800" b="1" dirty="0">
                  <a:solidFill>
                    <a:srgbClr val="FF0000"/>
                  </a:solidFill>
                </a:rPr>
                <a:t>Средняя школа №60 </a:t>
              </a:r>
              <a:r>
                <a:rPr lang="ru-RU" sz="1800" b="1" dirty="0"/>
                <a:t>– победитель регионального конкурса команд образовательных организаций «Панорама методических кейсов: управленческие и педагогические практики перехода школ в эффективный режим работы»</a:t>
              </a:r>
            </a:p>
          </p:txBody>
        </p:sp>
        <p:pic>
          <p:nvPicPr>
            <p:cNvPr id="34" name="Picture 4" descr="https://cdn-icons-png.flaticon.com/512/6778/677895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50" y="1549770"/>
              <a:ext cx="738319" cy="738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https://cdn-icons-png.flaticon.com/512/6778/677895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3137" y="1579223"/>
              <a:ext cx="738319" cy="738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https://cdn-icons-png.flaticon.com/512/6778/677895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7907" y="2608759"/>
              <a:ext cx="738319" cy="738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450822" y="5462230"/>
              <a:ext cx="5162689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chemeClr val="tx1"/>
                  </a:solidFill>
                </a:rPr>
                <a:t>Финалисты регионального этапа профессионального конкурса «Флагманы образования» президентской платформы «Россия – страна возможностей» - </a:t>
              </a:r>
              <a:r>
                <a:rPr lang="ru-RU" sz="1800" b="1" dirty="0">
                  <a:solidFill>
                    <a:srgbClr val="FF0000"/>
                  </a:solidFill>
                </a:rPr>
                <a:t>учителя СШ №№ 43, 59, гимназии № 3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446690" y="5177392"/>
              <a:ext cx="5162692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chemeClr val="tx1"/>
                  </a:solidFill>
                </a:rPr>
                <a:t>Победитель регионального конкурса методических разработок по формированию функциональной грамотности «Учимся учить для жизни!» - </a:t>
              </a:r>
              <a:r>
                <a:rPr lang="ru-RU" sz="1800" b="1" dirty="0">
                  <a:solidFill>
                    <a:srgbClr val="FF0000"/>
                  </a:solidFill>
                </a:rPr>
                <a:t>учитель СШ № 39.</a:t>
              </a:r>
              <a:r>
                <a:rPr lang="ru-RU" sz="1800" b="1" dirty="0">
                  <a:solidFill>
                    <a:schemeClr val="tx1"/>
                  </a:solidFill>
                </a:rPr>
                <a:t>  Призёры в разных номинациях - </a:t>
              </a:r>
              <a:r>
                <a:rPr lang="ru-RU" sz="1800" b="1" dirty="0">
                  <a:solidFill>
                    <a:srgbClr val="FF0000"/>
                  </a:solidFill>
                </a:rPr>
                <a:t>учителя СШ №№ 49, 6, 14</a:t>
              </a:r>
            </a:p>
          </p:txBody>
        </p:sp>
        <p:pic>
          <p:nvPicPr>
            <p:cNvPr id="40" name="Picture 4" descr="https://cdn-icons-png.flaticon.com/512/6778/677895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8336" y="3920776"/>
              <a:ext cx="738319" cy="738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https://cdn-icons-png.flaticon.com/512/6778/677895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6433" y="5524010"/>
              <a:ext cx="738319" cy="738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Прямоугольник 20"/>
            <p:cNvSpPr/>
            <p:nvPr/>
          </p:nvSpPr>
          <p:spPr>
            <a:xfrm>
              <a:off x="7411429" y="3892382"/>
              <a:ext cx="5241476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chemeClr val="tx1"/>
                  </a:solidFill>
                </a:rPr>
                <a:t>Лауреаты регионального конкурса «Лучшие практики дополнительного образования детей» - </a:t>
              </a:r>
              <a:r>
                <a:rPr lang="ru-RU" sz="1800" b="1" dirty="0">
                  <a:solidFill>
                    <a:srgbClr val="FF0000"/>
                  </a:solidFill>
                </a:rPr>
                <a:t>педагоги Дворца пионеров, Дома творчества Красноперекопского района, центров «Витязь» и «ЛАД»</a:t>
              </a:r>
              <a:endParaRPr lang="ru-RU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54A5D712-302C-C760-3048-411C359FC03B}"/>
                </a:ext>
              </a:extLst>
            </p:cNvPr>
            <p:cNvSpPr/>
            <p:nvPr/>
          </p:nvSpPr>
          <p:spPr>
            <a:xfrm>
              <a:off x="1468773" y="2507374"/>
              <a:ext cx="514060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rgbClr val="FF0000"/>
                  </a:solidFill>
                </a:rPr>
                <a:t>Детский сад № 78 </a:t>
              </a:r>
              <a:r>
                <a:rPr lang="ru-RU" sz="1800" b="1" dirty="0"/>
                <a:t>получил статус федеральной инновационной площадки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734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hape 485"/>
          <p:cNvSpPr>
            <a:spLocks noGrp="1"/>
          </p:cNvSpPr>
          <p:nvPr>
            <p:ph type="sldNum" sz="quarter" idx="14"/>
          </p:nvPr>
        </p:nvSpPr>
        <p:spPr bwMode="auto">
          <a:xfrm>
            <a:off x="12325660" y="235183"/>
            <a:ext cx="423193" cy="1015534"/>
          </a:xfrm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194E6D22-D7EC-474E-B828-E074BEB90FF2}" type="slidenum">
              <a:rPr lang="ru-RU" altLang="ru-RU" sz="6599">
                <a:solidFill>
                  <a:srgbClr val="B7C6CF"/>
                </a:solidFill>
                <a:latin typeface="Times New Roman" pitchFamily="18" charset="0"/>
                <a:cs typeface="Times New Roman" pitchFamily="18" charset="0"/>
              </a:rPr>
              <a:pPr/>
              <a:t>8</a:t>
            </a:fld>
            <a:endParaRPr lang="ru-RU" altLang="ru-RU" sz="6599" dirty="0">
              <a:solidFill>
                <a:srgbClr val="B7C6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8565144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25" name="Прямоугольник 31"/>
          <p:cNvSpPr>
            <a:spLocks noChangeArrowheads="1"/>
          </p:cNvSpPr>
          <p:nvPr/>
        </p:nvSpPr>
        <p:spPr bwMode="auto">
          <a:xfrm>
            <a:off x="4721895" y="655817"/>
            <a:ext cx="343217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r"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5126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81" y="366378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000280" y="443806"/>
            <a:ext cx="2968623" cy="7147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6721" tIns="56721" rIns="56721" bIns="56721" spcCol="38100">
            <a:spAutoFit/>
          </a:bodyPr>
          <a:lstStyle/>
          <a:p>
            <a:pPr defTabSz="1425705" fontAlgn="auto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Наиболее значимые события  и мероприятия в муниципальной системе образования</a:t>
            </a:r>
          </a:p>
        </p:txBody>
      </p:sp>
      <p:sp>
        <p:nvSpPr>
          <p:cNvPr id="2" name="AutoShape 2" descr="Компьютерные иконки Строитель Рабочий, Мейсон, значки компьютеров,  строительство png | PNGEgg"/>
          <p:cNvSpPr>
            <a:spLocks noChangeAspect="1" noChangeArrowheads="1"/>
          </p:cNvSpPr>
          <p:nvPr/>
        </p:nvSpPr>
        <p:spPr bwMode="auto">
          <a:xfrm>
            <a:off x="15295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омпьютерные иконки Строитель Рабочий, Мейсон, значки компьютеров,  строительство png | PNGEgg"/>
          <p:cNvSpPr>
            <a:spLocks noChangeAspect="1" noChangeArrowheads="1"/>
          </p:cNvSpPr>
          <p:nvPr/>
        </p:nvSpPr>
        <p:spPr bwMode="auto">
          <a:xfrm>
            <a:off x="16819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Компьютерные иконки Строитель Рабочий, Мейсон, значки компьютеров,  строительство png | PNGEgg"/>
          <p:cNvSpPr>
            <a:spLocks noChangeAspect="1" noChangeArrowheads="1"/>
          </p:cNvSpPr>
          <p:nvPr/>
        </p:nvSpPr>
        <p:spPr bwMode="auto">
          <a:xfrm>
            <a:off x="1834356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Компьютерные иконки Строитель Рабочий, Мейсон, значки компьютеров,  строительство png | PNGEgg"/>
          <p:cNvSpPr>
            <a:spLocks noChangeAspect="1" noChangeArrowheads="1"/>
          </p:cNvSpPr>
          <p:nvPr/>
        </p:nvSpPr>
        <p:spPr bwMode="auto">
          <a:xfrm>
            <a:off x="1986756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Иконка Строительство стены в стиле Infographic"/>
          <p:cNvSpPr>
            <a:spLocks noChangeAspect="1" noChangeArrowheads="1"/>
          </p:cNvSpPr>
          <p:nvPr/>
        </p:nvSpPr>
        <p:spPr bwMode="auto">
          <a:xfrm>
            <a:off x="2139156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ироярославль Instagram posts - Gramho.com"/>
          <p:cNvSpPr>
            <a:spLocks noChangeAspect="1" noChangeArrowheads="1"/>
          </p:cNvSpPr>
          <p:nvPr/>
        </p:nvSpPr>
        <p:spPr bwMode="auto">
          <a:xfrm>
            <a:off x="2291556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ироярославль Instagram posts - Gramho.com"/>
          <p:cNvSpPr>
            <a:spLocks noChangeAspect="1" noChangeArrowheads="1"/>
          </p:cNvSpPr>
          <p:nvPr/>
        </p:nvSpPr>
        <p:spPr bwMode="auto">
          <a:xfrm>
            <a:off x="2443956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ироярославль Instagram posts - Gramho.com"/>
          <p:cNvSpPr>
            <a:spLocks noChangeAspect="1" noChangeArrowheads="1"/>
          </p:cNvSpPr>
          <p:nvPr/>
        </p:nvSpPr>
        <p:spPr bwMode="auto">
          <a:xfrm>
            <a:off x="2596356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2" descr="ироярославль Instagram posts - Gramho.com"/>
          <p:cNvSpPr>
            <a:spLocks noChangeAspect="1" noChangeArrowheads="1"/>
          </p:cNvSpPr>
          <p:nvPr/>
        </p:nvSpPr>
        <p:spPr bwMode="auto">
          <a:xfrm>
            <a:off x="2748756" y="1074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4" descr="ироярославль Instagram posts - Gramho.com"/>
          <p:cNvSpPr>
            <a:spLocks noChangeAspect="1" noChangeArrowheads="1"/>
          </p:cNvSpPr>
          <p:nvPr/>
        </p:nvSpPr>
        <p:spPr bwMode="auto">
          <a:xfrm>
            <a:off x="2901156" y="1227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809CC4F-3223-449A-156B-E06A568970D5}"/>
              </a:ext>
            </a:extLst>
          </p:cNvPr>
          <p:cNvGrpSpPr/>
          <p:nvPr/>
        </p:nvGrpSpPr>
        <p:grpSpPr>
          <a:xfrm>
            <a:off x="747535" y="1615807"/>
            <a:ext cx="11735744" cy="4820219"/>
            <a:chOff x="747535" y="1615807"/>
            <a:chExt cx="11735744" cy="4820219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1474658" y="1621022"/>
              <a:ext cx="4978658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just">
                <a:spcAft>
                  <a:spcPts val="1000"/>
                </a:spcAft>
              </a:pPr>
              <a:r>
                <a:rPr lang="ru-RU" sz="1800" b="1" dirty="0">
                  <a:solidFill>
                    <a:srgbClr val="FF0000"/>
                  </a:solidFill>
                </a:rPr>
                <a:t>Воспитатели детских садов №№ 10 и 157</a:t>
              </a:r>
              <a:r>
                <a:rPr lang="ru-RU" sz="1800" b="1" dirty="0"/>
                <a:t> - лауреаты регионального этапа Всероссийского профессионального конкурса «Воспитатель года России»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583116" y="4958698"/>
              <a:ext cx="4846479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just">
                <a:spcAft>
                  <a:spcPts val="1000"/>
                </a:spcAft>
              </a:pPr>
              <a:r>
                <a:rPr lang="ru-RU" sz="1800" b="1" dirty="0">
                  <a:solidFill>
                    <a:srgbClr val="FF0000"/>
                  </a:solidFill>
                </a:rPr>
                <a:t>Педагог центра «ЛАД» </a:t>
              </a:r>
              <a:r>
                <a:rPr lang="ru-RU" sz="1800" b="1" dirty="0">
                  <a:solidFill>
                    <a:schemeClr val="tx1"/>
                  </a:solidFill>
                </a:rPr>
                <a:t>- лауреат регионального этапа Всероссийского конкурса «Педагогический дебют» (обладатель специального приза от профессионального общественного жюри конкурса)</a:t>
              </a:r>
            </a:p>
          </p:txBody>
        </p:sp>
        <p:pic>
          <p:nvPicPr>
            <p:cNvPr id="3076" name="Picture 4" descr="https://cdn-icons-png.flaticon.com/512/6778/677895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297" y="3414647"/>
              <a:ext cx="738319" cy="738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1614776" y="3368136"/>
              <a:ext cx="4812052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just">
                <a:spcAft>
                  <a:spcPts val="1000"/>
                </a:spcAft>
              </a:pPr>
              <a:r>
                <a:rPr lang="ru-RU" sz="1800" b="1" dirty="0">
                  <a:solidFill>
                    <a:srgbClr val="FF0000"/>
                  </a:solidFill>
                </a:rPr>
                <a:t>Учитель санаторно-лесной школы имени В.И. Шарова </a:t>
              </a:r>
              <a:r>
                <a:rPr lang="ru-RU" sz="1800" b="1" dirty="0">
                  <a:solidFill>
                    <a:schemeClr val="tx1"/>
                  </a:solidFill>
                </a:rPr>
                <a:t>- финалист регионального этапа Всероссийского конкурса «Учитель года России»</a:t>
              </a:r>
            </a:p>
          </p:txBody>
        </p:sp>
        <p:pic>
          <p:nvPicPr>
            <p:cNvPr id="29" name="Picture 4" descr="https://cdn-icons-png.flaticon.com/512/6778/677895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693" y="4958698"/>
              <a:ext cx="738319" cy="738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7723017" y="1617355"/>
              <a:ext cx="4719584" cy="17543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just">
                <a:spcAft>
                  <a:spcPts val="1000"/>
                </a:spcAft>
              </a:pPr>
              <a:r>
                <a:rPr lang="ru-RU" sz="1800" b="1" dirty="0">
                  <a:solidFill>
                    <a:srgbClr val="FF0000"/>
                  </a:solidFill>
                </a:rPr>
                <a:t>Педагог центра «Глория» </a:t>
              </a:r>
              <a:r>
                <a:rPr lang="ru-RU" sz="1800" b="1" dirty="0">
                  <a:solidFill>
                    <a:schemeClr val="tx1"/>
                  </a:solidFill>
                </a:rPr>
                <a:t>- победитель регионального этапа Всероссийского конкурса «Сердце отдаю детям».</a:t>
              </a:r>
              <a:r>
                <a:rPr lang="ru-RU" sz="1800" b="1" dirty="0">
                  <a:solidFill>
                    <a:srgbClr val="FF0000"/>
                  </a:solidFill>
                </a:rPr>
                <a:t> Педагог Дворца пионеров </a:t>
              </a:r>
              <a:r>
                <a:rPr lang="ru-RU" sz="1800" b="1" dirty="0">
                  <a:solidFill>
                    <a:schemeClr val="tx1"/>
                  </a:solidFill>
                </a:rPr>
                <a:t>удостоена особого приза Ярославской областной организации Общероссийского Профсоюза образования</a:t>
              </a:r>
            </a:p>
          </p:txBody>
        </p:sp>
        <p:pic>
          <p:nvPicPr>
            <p:cNvPr id="34" name="Picture 4" descr="https://cdn-icons-png.flaticon.com/512/6778/677895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535" y="1615807"/>
              <a:ext cx="738319" cy="738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https://cdn-icons-png.flaticon.com/512/6778/677895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459" y="1643551"/>
              <a:ext cx="738319" cy="738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https://cdn-icons-png.flaticon.com/512/6778/677895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706" y="3709711"/>
              <a:ext cx="738319" cy="738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763695" y="3745701"/>
              <a:ext cx="4719584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just">
                <a:spcAft>
                  <a:spcPts val="1000"/>
                </a:spcAft>
              </a:pPr>
              <a:r>
                <a:rPr lang="ru-RU" sz="1800" b="1" dirty="0">
                  <a:solidFill>
                    <a:srgbClr val="FF0000"/>
                  </a:solidFill>
                </a:rPr>
                <a:t>Учитель-дефектолог средней школы № 10» </a:t>
              </a:r>
              <a:r>
                <a:rPr lang="ru-RU" sz="1800" b="1" dirty="0">
                  <a:solidFill>
                    <a:schemeClr val="tx1"/>
                  </a:solidFill>
                </a:rPr>
                <a:t>- лауреат регионального этапа Всероссийского конкурса «Учитель-дефектолог России» </a:t>
              </a:r>
            </a:p>
          </p:txBody>
        </p:sp>
        <p:pic>
          <p:nvPicPr>
            <p:cNvPr id="41" name="Picture 4" descr="https://cdn-icons-png.flaticon.com/512/6778/677895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0481" y="5149645"/>
              <a:ext cx="738319" cy="738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Прямоугольник 20"/>
            <p:cNvSpPr/>
            <p:nvPr/>
          </p:nvSpPr>
          <p:spPr>
            <a:xfrm>
              <a:off x="7883215" y="5054714"/>
              <a:ext cx="4600063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just">
                <a:spcAft>
                  <a:spcPts val="1000"/>
                </a:spcAft>
                <a:buSzPts val="1200"/>
              </a:pPr>
              <a:r>
                <a:rPr lang="ru-RU" sz="1800" b="1" dirty="0"/>
                <a:t>Победители конкурса на получение денежного поощрения лучшими учителями в рамках ПНПО – три педагога из </a:t>
              </a:r>
              <a:r>
                <a:rPr lang="ru-RU" sz="1800" b="1" dirty="0">
                  <a:solidFill>
                    <a:srgbClr val="FF0000"/>
                  </a:solidFill>
                </a:rPr>
                <a:t>СШ №№ 26, 42, 72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460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hape 485"/>
          <p:cNvSpPr>
            <a:spLocks noGrp="1"/>
          </p:cNvSpPr>
          <p:nvPr>
            <p:ph type="sldNum" sz="quarter" idx="14"/>
          </p:nvPr>
        </p:nvSpPr>
        <p:spPr bwMode="auto">
          <a:xfrm>
            <a:off x="12273705" y="215413"/>
            <a:ext cx="423193" cy="1015534"/>
          </a:xfrm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194E6D22-D7EC-474E-B828-E074BEB90FF2}" type="slidenum">
              <a:rPr lang="ru-RU" altLang="ru-RU" sz="6599" smtClean="0">
                <a:solidFill>
                  <a:srgbClr val="B7C6CF"/>
                </a:solidFill>
                <a:latin typeface="Times New Roman" pitchFamily="18" charset="0"/>
                <a:cs typeface="Times New Roman" pitchFamily="18" charset="0"/>
              </a:rPr>
              <a:pPr/>
              <a:t>9</a:t>
            </a:fld>
            <a:endParaRPr lang="ru-RU" altLang="ru-RU" sz="6599" dirty="0">
              <a:solidFill>
                <a:srgbClr val="B7C6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8585921" y="465139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25" name="Прямоугольник 31"/>
          <p:cNvSpPr>
            <a:spLocks noChangeArrowheads="1"/>
          </p:cNvSpPr>
          <p:nvPr/>
        </p:nvSpPr>
        <p:spPr bwMode="auto">
          <a:xfrm>
            <a:off x="4726496" y="700368"/>
            <a:ext cx="343217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r"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2024</a:t>
            </a:r>
          </a:p>
        </p:txBody>
      </p:sp>
      <p:pic>
        <p:nvPicPr>
          <p:cNvPr id="5126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15" y="344819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913886" y="465139"/>
            <a:ext cx="3032663" cy="7147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6721" tIns="56721" rIns="56721" bIns="56721" spcCol="38100">
            <a:spAutoFit/>
          </a:bodyPr>
          <a:lstStyle/>
          <a:p>
            <a:pPr defTabSz="1425705" fontAlgn="auto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Наиболее значимые события  и мероприятия в муниципальной системе образования</a:t>
            </a:r>
          </a:p>
        </p:txBody>
      </p:sp>
      <p:sp>
        <p:nvSpPr>
          <p:cNvPr id="2" name="AutoShape 2" descr="Компьютерные иконки Строитель Рабочий, Мейсон, значки компьютеров,  строительство png | PNGEgg"/>
          <p:cNvSpPr>
            <a:spLocks noChangeAspect="1" noChangeArrowheads="1"/>
          </p:cNvSpPr>
          <p:nvPr/>
        </p:nvSpPr>
        <p:spPr bwMode="auto">
          <a:xfrm>
            <a:off x="15295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омпьютерные иконки Строитель Рабочий, Мейсон, значки компьютеров,  строительство png | PNGEgg"/>
          <p:cNvSpPr>
            <a:spLocks noChangeAspect="1" noChangeArrowheads="1"/>
          </p:cNvSpPr>
          <p:nvPr/>
        </p:nvSpPr>
        <p:spPr bwMode="auto">
          <a:xfrm>
            <a:off x="16819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Компьютерные иконки Строитель Рабочий, Мейсон, значки компьютеров,  строительство png | PNGEgg"/>
          <p:cNvSpPr>
            <a:spLocks noChangeAspect="1" noChangeArrowheads="1"/>
          </p:cNvSpPr>
          <p:nvPr/>
        </p:nvSpPr>
        <p:spPr bwMode="auto">
          <a:xfrm>
            <a:off x="1834356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Компьютерные иконки Строитель Рабочий, Мейсон, значки компьютеров,  строительство png | PNGEgg"/>
          <p:cNvSpPr>
            <a:spLocks noChangeAspect="1" noChangeArrowheads="1"/>
          </p:cNvSpPr>
          <p:nvPr/>
        </p:nvSpPr>
        <p:spPr bwMode="auto">
          <a:xfrm>
            <a:off x="1986756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Иконка Строительство стены в стиле Infographic"/>
          <p:cNvSpPr>
            <a:spLocks noChangeAspect="1" noChangeArrowheads="1"/>
          </p:cNvSpPr>
          <p:nvPr/>
        </p:nvSpPr>
        <p:spPr bwMode="auto">
          <a:xfrm>
            <a:off x="2139156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ироярославль Instagram posts - Gramho.com"/>
          <p:cNvSpPr>
            <a:spLocks noChangeAspect="1" noChangeArrowheads="1"/>
          </p:cNvSpPr>
          <p:nvPr/>
        </p:nvSpPr>
        <p:spPr bwMode="auto">
          <a:xfrm>
            <a:off x="2291556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ироярославль Instagram posts - Gramho.com"/>
          <p:cNvSpPr>
            <a:spLocks noChangeAspect="1" noChangeArrowheads="1"/>
          </p:cNvSpPr>
          <p:nvPr/>
        </p:nvSpPr>
        <p:spPr bwMode="auto">
          <a:xfrm>
            <a:off x="2443956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ироярославль Instagram posts - Gramho.com"/>
          <p:cNvSpPr>
            <a:spLocks noChangeAspect="1" noChangeArrowheads="1"/>
          </p:cNvSpPr>
          <p:nvPr/>
        </p:nvSpPr>
        <p:spPr bwMode="auto">
          <a:xfrm>
            <a:off x="2596356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2" descr="ироярославль Instagram posts - Gramho.com"/>
          <p:cNvSpPr>
            <a:spLocks noChangeAspect="1" noChangeArrowheads="1"/>
          </p:cNvSpPr>
          <p:nvPr/>
        </p:nvSpPr>
        <p:spPr bwMode="auto">
          <a:xfrm>
            <a:off x="2748756" y="1074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4" descr="ироярославль Instagram posts - Gramho.com"/>
          <p:cNvSpPr>
            <a:spLocks noChangeAspect="1" noChangeArrowheads="1"/>
          </p:cNvSpPr>
          <p:nvPr/>
        </p:nvSpPr>
        <p:spPr bwMode="auto">
          <a:xfrm>
            <a:off x="2901156" y="1227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32D843A-27F2-488E-6920-BC25B6866B4C}"/>
              </a:ext>
            </a:extLst>
          </p:cNvPr>
          <p:cNvGrpSpPr/>
          <p:nvPr/>
        </p:nvGrpSpPr>
        <p:grpSpPr>
          <a:xfrm>
            <a:off x="786081" y="1503666"/>
            <a:ext cx="11875506" cy="5150517"/>
            <a:chOff x="795628" y="1461427"/>
            <a:chExt cx="11875506" cy="5150517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806458" y="1461427"/>
              <a:ext cx="4617595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FF0000"/>
                  </a:solidFill>
                </a:rPr>
                <a:t>66 выпускников </a:t>
              </a:r>
              <a:r>
                <a:rPr lang="ru-RU" sz="1600" b="1" dirty="0"/>
                <a:t>11(12) классов школ города награждены Почетным Знаком  Губернатора Ярославской области  «За особые успехи в учении» </a:t>
              </a:r>
              <a:r>
                <a:rPr lang="ru-RU" sz="1600" i="1" dirty="0"/>
                <a:t>(</a:t>
              </a:r>
              <a:r>
                <a:rPr lang="ru-RU" sz="1800" i="1" kern="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 2023 году – 75, в 2022 году – 99, в 2021 году – 106)</a:t>
              </a:r>
              <a:endParaRPr lang="ru-RU" sz="1600" i="1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806458" y="3040701"/>
              <a:ext cx="4628424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FF0000"/>
                  </a:solidFill>
                </a:rPr>
                <a:t>26 выпускников </a:t>
              </a:r>
              <a:r>
                <a:rPr lang="ru-RU" sz="1600" b="1" dirty="0"/>
                <a:t>из 13 школ города получили стобалльные результаты на ЕГЭ. Всего - </a:t>
              </a:r>
              <a:r>
                <a:rPr lang="ru-RU" sz="1600" b="1" dirty="0">
                  <a:solidFill>
                    <a:srgbClr val="FF0000"/>
                  </a:solidFill>
                </a:rPr>
                <a:t>28 стобалльных результатов</a:t>
              </a:r>
              <a:r>
                <a:rPr lang="ru-RU" sz="1600" b="1" dirty="0"/>
                <a:t>. Две выпускницы из </a:t>
              </a:r>
              <a:r>
                <a:rPr lang="ru-RU" sz="1600" b="1" dirty="0">
                  <a:solidFill>
                    <a:srgbClr val="FF0000"/>
                  </a:solidFill>
                </a:rPr>
                <a:t>СШ №№ 49 и 58</a:t>
              </a:r>
              <a:r>
                <a:rPr lang="ru-RU" sz="1600" b="1" dirty="0"/>
                <a:t> стали 200-балльниками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95628" y="4389446"/>
              <a:ext cx="4628424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600" b="1" dirty="0"/>
                <a:t>Городской премией выпускников школ, проявивших особые способности в учении, награждены </a:t>
              </a:r>
              <a:r>
                <a:rPr lang="ru-RU" sz="1600" b="1" dirty="0">
                  <a:solidFill>
                    <a:srgbClr val="FF0000"/>
                  </a:solidFill>
                </a:rPr>
                <a:t>345 человек </a:t>
              </a:r>
              <a:r>
                <a:rPr lang="ru-RU" sz="1600" i="1" dirty="0"/>
                <a:t>(в 2023 году – 360, в 2022 году – 361, в 2021 году – 367)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806460" y="5780947"/>
              <a:ext cx="4617592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600" b="1" dirty="0"/>
                <a:t>Победитель заключительного этапа </a:t>
              </a:r>
              <a:r>
                <a:rPr lang="ru-RU" sz="1600" b="1" dirty="0" err="1"/>
                <a:t>ВсОШ</a:t>
              </a:r>
              <a:r>
                <a:rPr lang="ru-RU" sz="1600" b="1" dirty="0"/>
                <a:t> по немецкому языку - </a:t>
              </a:r>
              <a:r>
                <a:rPr lang="ru-RU" sz="1600" b="1" dirty="0">
                  <a:solidFill>
                    <a:srgbClr val="FF0000"/>
                  </a:solidFill>
                </a:rPr>
                <a:t>учащаяся СШ № 43</a:t>
              </a:r>
              <a:r>
                <a:rPr lang="ru-RU" sz="1600" b="1" dirty="0"/>
                <a:t>, призеры по французскому языку – </a:t>
              </a:r>
              <a:r>
                <a:rPr lang="ru-RU" sz="1600" b="1" dirty="0">
                  <a:solidFill>
                    <a:srgbClr val="FF0000"/>
                  </a:solidFill>
                </a:rPr>
                <a:t>2 учащихся СШ №42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7907484" y="5352050"/>
              <a:ext cx="4753332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600" b="1" dirty="0"/>
                <a:t>В финале Всероссийского конкурса «Большая Перемена» приняли участие </a:t>
              </a:r>
              <a:r>
                <a:rPr lang="ru-RU" sz="1600" b="1" dirty="0">
                  <a:solidFill>
                    <a:srgbClr val="FF0000"/>
                  </a:solidFill>
                </a:rPr>
                <a:t>3 учащихся </a:t>
              </a:r>
              <a:r>
                <a:rPr lang="ru-RU" sz="1600" b="1" dirty="0"/>
                <a:t>из ярославских школ, двое из них стали победителями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917802" y="2862458"/>
              <a:ext cx="4753332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600" b="1" dirty="0"/>
                <a:t>Лучший в номинации «Доброволец года» заключительного тура областного конкурса «Ученик года» - </a:t>
              </a:r>
              <a:r>
                <a:rPr lang="ru-RU" sz="1600" b="1" dirty="0">
                  <a:solidFill>
                    <a:srgbClr val="FF0000"/>
                  </a:solidFill>
                </a:rPr>
                <a:t>учащийся СШ № 11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917802" y="4106553"/>
              <a:ext cx="4743014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600" b="1" dirty="0"/>
                <a:t>Призер регионального этапа всероссийского конкурса сочинений «Без срока давности» - </a:t>
              </a:r>
              <a:r>
                <a:rPr lang="ru-RU" sz="1600" b="1" dirty="0">
                  <a:solidFill>
                    <a:srgbClr val="FF0000"/>
                  </a:solidFill>
                </a:rPr>
                <a:t>учащаяся 7 класса СШ № 49</a:t>
              </a:r>
            </a:p>
          </p:txBody>
        </p:sp>
        <p:pic>
          <p:nvPicPr>
            <p:cNvPr id="4100" name="Picture 4" descr="https://cdn-icons-png.flaticon.com/512/3770/377029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41966" y="3054913"/>
              <a:ext cx="2046061" cy="2046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489CEE63-7D85-D5F6-916C-FC5765B01CD0}"/>
                </a:ext>
              </a:extLst>
            </p:cNvPr>
            <p:cNvSpPr/>
            <p:nvPr/>
          </p:nvSpPr>
          <p:spPr>
            <a:xfrm>
              <a:off x="7895111" y="1461427"/>
              <a:ext cx="4696146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1600" b="1" dirty="0"/>
                <a:t>Среди победителей и призеров региональной олимпиады школьников «Умники и умницы </a:t>
              </a:r>
              <a:r>
                <a:rPr lang="ru-RU" sz="1600" b="1" dirty="0" err="1"/>
                <a:t>Ярославии</a:t>
              </a:r>
              <a:r>
                <a:rPr lang="ru-RU" sz="1600" b="1" dirty="0"/>
                <a:t>» – </a:t>
              </a:r>
              <a:r>
                <a:rPr lang="ru-RU" sz="1600" b="1" dirty="0">
                  <a:solidFill>
                    <a:srgbClr val="FF0000"/>
                  </a:solidFill>
                </a:rPr>
                <a:t>4 учащихся СШ №№ 42 </a:t>
              </a:r>
              <a:r>
                <a:rPr lang="ru-RU" sz="1600" b="1" dirty="0"/>
                <a:t>(призер), </a:t>
              </a:r>
              <a:r>
                <a:rPr lang="ru-RU" sz="1600" b="1" dirty="0">
                  <a:solidFill>
                    <a:srgbClr val="FF0000"/>
                  </a:solidFill>
                </a:rPr>
                <a:t>90</a:t>
              </a:r>
              <a:r>
                <a:rPr lang="ru-RU" sz="1600" b="1" dirty="0"/>
                <a:t> (победитель), </a:t>
              </a:r>
              <a:r>
                <a:rPr lang="ru-RU" sz="1600" b="1" dirty="0">
                  <a:solidFill>
                    <a:srgbClr val="FF0000"/>
                  </a:solidFill>
                </a:rPr>
                <a:t>гимназии № 1 </a:t>
              </a:r>
              <a:r>
                <a:rPr lang="ru-RU" sz="1600" b="1" dirty="0"/>
                <a:t>(2 призера)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0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333639"/>
      </a:dk1>
      <a:lt1>
        <a:srgbClr val="F4F5FC"/>
      </a:lt1>
      <a:dk2>
        <a:srgbClr val="A7A7A7"/>
      </a:dk2>
      <a:lt2>
        <a:srgbClr val="535353"/>
      </a:lt2>
      <a:accent1>
        <a:srgbClr val="EE5031"/>
      </a:accent1>
      <a:accent2>
        <a:srgbClr val="FFB640"/>
      </a:accent2>
      <a:accent3>
        <a:srgbClr val="53BC71"/>
      </a:accent3>
      <a:accent4>
        <a:srgbClr val="57ADCD"/>
      </a:accent4>
      <a:accent5>
        <a:srgbClr val="776299"/>
      </a:accent5>
      <a:accent6>
        <a:srgbClr val="AAB2BD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52B75"/>
        </a:solidFill>
        <a:ln w="12700">
          <a:miter lim="400000"/>
        </a:ln>
      </a:spPr>
      <a:bodyPr lIns="27283" tIns="27283" rIns="27283" bIns="27283" anchor="ctr"/>
      <a:lstStyle>
        <a:defPPr algn="ctr">
          <a:defRPr sz="745">
            <a:solidFill>
              <a:srgbClr val="F4F5FC"/>
            </a:solidFill>
            <a:latin typeface="Arial" charset="0"/>
            <a:ea typeface="Arial" charset="0"/>
            <a:cs typeface="Arial" charset="0"/>
          </a:defRPr>
        </a:defPPr>
      </a:lstStyle>
    </a:spDef>
    <a:lnDef>
      <a:spPr>
        <a:noFill/>
        <a:ln w="6350" cap="flat">
          <a:solidFill>
            <a:srgbClr val="152B75"/>
          </a:solidFill>
          <a:prstDash val="solid"/>
          <a:miter lim="800000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6721" tIns="56721" rIns="56721" bIns="56721" numCol="1" spcCol="38100" rtlCol="0" anchor="t">
        <a:spAutoFit/>
      </a:bodyPr>
      <a:lstStyle>
        <a:defPPr marL="0" marR="0" indent="0" algn="l" defTabSz="142578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333639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E5031"/>
      </a:accent1>
      <a:accent2>
        <a:srgbClr val="FFB640"/>
      </a:accent2>
      <a:accent3>
        <a:srgbClr val="53BC71"/>
      </a:accent3>
      <a:accent4>
        <a:srgbClr val="57ADCD"/>
      </a:accent4>
      <a:accent5>
        <a:srgbClr val="776299"/>
      </a:accent5>
      <a:accent6>
        <a:srgbClr val="AAB2BD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4F5FC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56721" tIns="56721" rIns="56721" bIns="56721" numCol="1" spcCol="38100" rtlCol="0" anchor="ctr">
        <a:spAutoFit/>
      </a:bodyPr>
      <a:lstStyle>
        <a:defPPr marL="0" marR="0" indent="0" algn="l" defTabSz="142578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333639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6721" tIns="56721" rIns="56721" bIns="56721" numCol="1" spcCol="38100" rtlCol="0" anchor="t">
        <a:spAutoFit/>
      </a:bodyPr>
      <a:lstStyle>
        <a:defPPr marL="0" marR="0" indent="0" algn="l" defTabSz="142578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333639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11318</TotalTime>
  <Words>4131</Words>
  <Application>Microsoft Office PowerPoint</Application>
  <PresentationFormat>Произвольный</PresentationFormat>
  <Paragraphs>404</Paragraphs>
  <Slides>41</Slides>
  <Notes>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Arial</vt:lpstr>
      <vt:lpstr>Arial Black</vt:lpstr>
      <vt:lpstr>Calibri</vt:lpstr>
      <vt:lpstr>Calibri Light</vt:lpstr>
      <vt:lpstr>Roboto Light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татьяна михайлова</cp:lastModifiedBy>
  <cp:revision>700</cp:revision>
  <dcterms:modified xsi:type="dcterms:W3CDTF">2024-08-27T14:30:30Z</dcterms:modified>
</cp:coreProperties>
</file>