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1" r:id="rId5"/>
  </p:sldMasterIdLst>
  <p:notesMasterIdLst>
    <p:notesMasterId r:id="rId27"/>
  </p:notesMasterIdLst>
  <p:handoutMasterIdLst>
    <p:handoutMasterId r:id="rId28"/>
  </p:handoutMasterIdLst>
  <p:sldIdLst>
    <p:sldId id="307" r:id="rId6"/>
    <p:sldId id="371" r:id="rId7"/>
    <p:sldId id="372" r:id="rId8"/>
    <p:sldId id="391" r:id="rId9"/>
    <p:sldId id="373" r:id="rId10"/>
    <p:sldId id="393" r:id="rId11"/>
    <p:sldId id="389" r:id="rId12"/>
    <p:sldId id="385" r:id="rId13"/>
    <p:sldId id="392" r:id="rId14"/>
    <p:sldId id="379" r:id="rId15"/>
    <p:sldId id="399" r:id="rId16"/>
    <p:sldId id="397" r:id="rId17"/>
    <p:sldId id="398" r:id="rId18"/>
    <p:sldId id="400" r:id="rId19"/>
    <p:sldId id="381" r:id="rId20"/>
    <p:sldId id="390" r:id="rId21"/>
    <p:sldId id="375" r:id="rId22"/>
    <p:sldId id="394" r:id="rId23"/>
    <p:sldId id="401" r:id="rId24"/>
    <p:sldId id="396" r:id="rId25"/>
    <p:sldId id="318" r:id="rId26"/>
  </p:sldIdLst>
  <p:sldSz cx="9144000" cy="5143500" type="screen16x9"/>
  <p:notesSz cx="6797675" cy="9928225"/>
  <p:defaultTextStyle>
    <a:defPPr>
      <a:defRPr lang="ru-RU"/>
    </a:defPPr>
    <a:lvl1pPr marL="0" algn="l" defTabSz="9143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3" algn="l" defTabSz="9143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6" algn="l" defTabSz="9143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59" algn="l" defTabSz="9143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2" algn="l" defTabSz="9143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65" algn="l" defTabSz="9143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19" algn="l" defTabSz="9143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72" algn="l" defTabSz="9143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24" algn="l" defTabSz="9143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9">
          <p15:clr>
            <a:srgbClr val="A4A3A4"/>
          </p15:clr>
        </p15:guide>
        <p15:guide id="2" pos="2100">
          <p15:clr>
            <a:srgbClr val="A4A3A4"/>
          </p15:clr>
        </p15:guide>
        <p15:guide id="3" orient="horz" pos="3126">
          <p15:clr>
            <a:srgbClr val="A4A3A4"/>
          </p15:clr>
        </p15:guide>
        <p15:guide id="4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F9F"/>
    <a:srgbClr val="E0E9F4"/>
    <a:srgbClr val="6FBFF5"/>
    <a:srgbClr val="D2F0FA"/>
    <a:srgbClr val="C0EBF8"/>
    <a:srgbClr val="71AFF3"/>
    <a:srgbClr val="6DDDF7"/>
    <a:srgbClr val="68EE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767" autoAdjust="0"/>
    <p:restoredTop sz="95755" autoAdjust="0"/>
  </p:normalViewPr>
  <p:slideViewPr>
    <p:cSldViewPr>
      <p:cViewPr varScale="1">
        <p:scale>
          <a:sx n="109" d="100"/>
          <a:sy n="109" d="100"/>
        </p:scale>
        <p:origin x="931" y="6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411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037" y="-77"/>
      </p:cViewPr>
      <p:guideLst>
        <p:guide orient="horz" pos="3109"/>
        <p:guide pos="2100"/>
        <p:guide orient="horz" pos="3126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460CD9-29A3-4D11-99F2-C23175E8979E}" type="doc">
      <dgm:prSet loTypeId="urn:microsoft.com/office/officeart/2005/8/layout/hProcess9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0B5BA248-148A-4C35-B434-4D1AB38E412F}">
      <dgm:prSet phldrT="[Текст]"/>
      <dgm:spPr>
        <a:solidFill>
          <a:srgbClr val="51AF37"/>
        </a:solidFill>
      </dgm:spPr>
      <dgm:t>
        <a:bodyPr/>
        <a:lstStyle/>
        <a:p>
          <a:endParaRPr lang="ru-RU" dirty="0">
            <a:solidFill>
              <a:srgbClr val="9C8214"/>
            </a:solidFill>
          </a:endParaRPr>
        </a:p>
      </dgm:t>
    </dgm:pt>
    <dgm:pt modelId="{A1758B1C-DAF8-48AB-B535-EB280CE55E8A}" type="parTrans" cxnId="{BB76BB36-7F7F-4FAC-8CC4-5C20603E61CC}">
      <dgm:prSet/>
      <dgm:spPr/>
      <dgm:t>
        <a:bodyPr/>
        <a:lstStyle/>
        <a:p>
          <a:endParaRPr lang="ru-RU">
            <a:solidFill>
              <a:srgbClr val="9C8214"/>
            </a:solidFill>
          </a:endParaRPr>
        </a:p>
      </dgm:t>
    </dgm:pt>
    <dgm:pt modelId="{54823293-EC6E-4DA0-A917-1FE0984841B4}" type="sibTrans" cxnId="{BB76BB36-7F7F-4FAC-8CC4-5C20603E61CC}">
      <dgm:prSet/>
      <dgm:spPr/>
      <dgm:t>
        <a:bodyPr/>
        <a:lstStyle/>
        <a:p>
          <a:endParaRPr lang="ru-RU">
            <a:solidFill>
              <a:srgbClr val="9C8214"/>
            </a:solidFill>
          </a:endParaRPr>
        </a:p>
      </dgm:t>
    </dgm:pt>
    <dgm:pt modelId="{CC0465BA-313F-401A-BF69-C46E18782AFE}">
      <dgm:prSet phldrT="[Текст]"/>
      <dgm:spPr>
        <a:solidFill>
          <a:srgbClr val="51AF37"/>
        </a:solidFill>
      </dgm:spPr>
      <dgm:t>
        <a:bodyPr/>
        <a:lstStyle/>
        <a:p>
          <a:endParaRPr lang="ru-RU" dirty="0">
            <a:solidFill>
              <a:srgbClr val="9C8214"/>
            </a:solidFill>
          </a:endParaRPr>
        </a:p>
      </dgm:t>
    </dgm:pt>
    <dgm:pt modelId="{22D7750A-6759-43C9-A033-B6FC9800F6DB}" type="parTrans" cxnId="{3093EAAC-DBFE-4E32-8484-574F29861307}">
      <dgm:prSet/>
      <dgm:spPr/>
      <dgm:t>
        <a:bodyPr/>
        <a:lstStyle/>
        <a:p>
          <a:endParaRPr lang="ru-RU">
            <a:solidFill>
              <a:srgbClr val="9C8214"/>
            </a:solidFill>
          </a:endParaRPr>
        </a:p>
      </dgm:t>
    </dgm:pt>
    <dgm:pt modelId="{01163A2E-7E74-4BDE-BBD3-E182A4EBAE57}" type="sibTrans" cxnId="{3093EAAC-DBFE-4E32-8484-574F29861307}">
      <dgm:prSet/>
      <dgm:spPr/>
      <dgm:t>
        <a:bodyPr/>
        <a:lstStyle/>
        <a:p>
          <a:endParaRPr lang="ru-RU">
            <a:solidFill>
              <a:srgbClr val="9C8214"/>
            </a:solidFill>
          </a:endParaRPr>
        </a:p>
      </dgm:t>
    </dgm:pt>
    <dgm:pt modelId="{31CAFABB-9249-4621-AA26-ED29923A54AE}">
      <dgm:prSet phldrT="[Текст]"/>
      <dgm:spPr>
        <a:solidFill>
          <a:srgbClr val="51AF37"/>
        </a:solidFill>
      </dgm:spPr>
      <dgm:t>
        <a:bodyPr/>
        <a:lstStyle/>
        <a:p>
          <a:endParaRPr lang="ru-RU" dirty="0">
            <a:solidFill>
              <a:srgbClr val="9C8214"/>
            </a:solidFill>
          </a:endParaRPr>
        </a:p>
      </dgm:t>
    </dgm:pt>
    <dgm:pt modelId="{6EFC75A5-2D0A-4BC8-A129-3747F1C7E872}" type="parTrans" cxnId="{87F468E3-E90A-43F3-880F-095774DAF831}">
      <dgm:prSet/>
      <dgm:spPr/>
      <dgm:t>
        <a:bodyPr/>
        <a:lstStyle/>
        <a:p>
          <a:endParaRPr lang="ru-RU">
            <a:solidFill>
              <a:srgbClr val="9C8214"/>
            </a:solidFill>
          </a:endParaRPr>
        </a:p>
      </dgm:t>
    </dgm:pt>
    <dgm:pt modelId="{A0E8F48F-4BFA-4234-A840-28FBD2E3392E}" type="sibTrans" cxnId="{87F468E3-E90A-43F3-880F-095774DAF831}">
      <dgm:prSet/>
      <dgm:spPr/>
      <dgm:t>
        <a:bodyPr/>
        <a:lstStyle/>
        <a:p>
          <a:endParaRPr lang="ru-RU">
            <a:solidFill>
              <a:srgbClr val="9C8214"/>
            </a:solidFill>
          </a:endParaRPr>
        </a:p>
      </dgm:t>
    </dgm:pt>
    <dgm:pt modelId="{387D3F7F-DFD1-4515-A927-997F3441E1AA}" type="pres">
      <dgm:prSet presAssocID="{83460CD9-29A3-4D11-99F2-C23175E8979E}" presName="CompostProcess" presStyleCnt="0">
        <dgm:presLayoutVars>
          <dgm:dir/>
          <dgm:resizeHandles val="exact"/>
        </dgm:presLayoutVars>
      </dgm:prSet>
      <dgm:spPr/>
    </dgm:pt>
    <dgm:pt modelId="{C903FCB8-C74C-4607-9215-3D41ACBC6E5D}" type="pres">
      <dgm:prSet presAssocID="{83460CD9-29A3-4D11-99F2-C23175E8979E}" presName="arrow" presStyleLbl="bgShp" presStyleIdx="0" presStyleCnt="1" custScaleX="117590"/>
      <dgm:spPr>
        <a:solidFill>
          <a:schemeClr val="bg1">
            <a:lumMod val="85000"/>
          </a:schemeClr>
        </a:solidFill>
      </dgm:spPr>
    </dgm:pt>
    <dgm:pt modelId="{3D1C8503-824C-434C-86D6-C0890DCA17D6}" type="pres">
      <dgm:prSet presAssocID="{83460CD9-29A3-4D11-99F2-C23175E8979E}" presName="linearProcess" presStyleCnt="0"/>
      <dgm:spPr/>
    </dgm:pt>
    <dgm:pt modelId="{A1D68F02-6048-4BE4-B720-5050710F6D6B}" type="pres">
      <dgm:prSet presAssocID="{0B5BA248-148A-4C35-B434-4D1AB38E412F}" presName="textNode" presStyleLbl="node1" presStyleIdx="0" presStyleCnt="3" custScaleX="80508">
        <dgm:presLayoutVars>
          <dgm:bulletEnabled val="1"/>
        </dgm:presLayoutVars>
      </dgm:prSet>
      <dgm:spPr/>
    </dgm:pt>
    <dgm:pt modelId="{AAB5D4BE-16DA-4041-9497-85072511188B}" type="pres">
      <dgm:prSet presAssocID="{54823293-EC6E-4DA0-A917-1FE0984841B4}" presName="sibTrans" presStyleCnt="0"/>
      <dgm:spPr/>
    </dgm:pt>
    <dgm:pt modelId="{F45D4084-4A68-428E-861A-B1CD0087C994}" type="pres">
      <dgm:prSet presAssocID="{CC0465BA-313F-401A-BF69-C46E18782AFE}" presName="textNode" presStyleLbl="node1" presStyleIdx="1" presStyleCnt="3" custScaleX="83182">
        <dgm:presLayoutVars>
          <dgm:bulletEnabled val="1"/>
        </dgm:presLayoutVars>
      </dgm:prSet>
      <dgm:spPr/>
    </dgm:pt>
    <dgm:pt modelId="{09BDBF37-DF1F-435C-BBF8-A6F25028A45C}" type="pres">
      <dgm:prSet presAssocID="{01163A2E-7E74-4BDE-BBD3-E182A4EBAE57}" presName="sibTrans" presStyleCnt="0"/>
      <dgm:spPr/>
    </dgm:pt>
    <dgm:pt modelId="{DDAA1210-9756-4419-8B57-7511B6ACA003}" type="pres">
      <dgm:prSet presAssocID="{31CAFABB-9249-4621-AA26-ED29923A54AE}" presName="textNode" presStyleLbl="node1" presStyleIdx="2" presStyleCnt="3" custScaleX="96529">
        <dgm:presLayoutVars>
          <dgm:bulletEnabled val="1"/>
        </dgm:presLayoutVars>
      </dgm:prSet>
      <dgm:spPr/>
    </dgm:pt>
  </dgm:ptLst>
  <dgm:cxnLst>
    <dgm:cxn modelId="{1D7D282A-E27A-4D74-BB94-00ADED243C0F}" type="presOf" srcId="{83460CD9-29A3-4D11-99F2-C23175E8979E}" destId="{387D3F7F-DFD1-4515-A927-997F3441E1AA}" srcOrd="0" destOrd="0" presId="urn:microsoft.com/office/officeart/2005/8/layout/hProcess9"/>
    <dgm:cxn modelId="{BB76BB36-7F7F-4FAC-8CC4-5C20603E61CC}" srcId="{83460CD9-29A3-4D11-99F2-C23175E8979E}" destId="{0B5BA248-148A-4C35-B434-4D1AB38E412F}" srcOrd="0" destOrd="0" parTransId="{A1758B1C-DAF8-48AB-B535-EB280CE55E8A}" sibTransId="{54823293-EC6E-4DA0-A917-1FE0984841B4}"/>
    <dgm:cxn modelId="{D55AA161-D361-4A3C-A9A2-FC48F548EE19}" type="presOf" srcId="{CC0465BA-313F-401A-BF69-C46E18782AFE}" destId="{F45D4084-4A68-428E-861A-B1CD0087C994}" srcOrd="0" destOrd="0" presId="urn:microsoft.com/office/officeart/2005/8/layout/hProcess9"/>
    <dgm:cxn modelId="{DD8C897F-E472-4EF6-A444-21AC2C0F70EB}" type="presOf" srcId="{31CAFABB-9249-4621-AA26-ED29923A54AE}" destId="{DDAA1210-9756-4419-8B57-7511B6ACA003}" srcOrd="0" destOrd="0" presId="urn:microsoft.com/office/officeart/2005/8/layout/hProcess9"/>
    <dgm:cxn modelId="{3093EAAC-DBFE-4E32-8484-574F29861307}" srcId="{83460CD9-29A3-4D11-99F2-C23175E8979E}" destId="{CC0465BA-313F-401A-BF69-C46E18782AFE}" srcOrd="1" destOrd="0" parTransId="{22D7750A-6759-43C9-A033-B6FC9800F6DB}" sibTransId="{01163A2E-7E74-4BDE-BBD3-E182A4EBAE57}"/>
    <dgm:cxn modelId="{89FADAD2-283C-4344-8469-9ACD34400F53}" type="presOf" srcId="{0B5BA248-148A-4C35-B434-4D1AB38E412F}" destId="{A1D68F02-6048-4BE4-B720-5050710F6D6B}" srcOrd="0" destOrd="0" presId="urn:microsoft.com/office/officeart/2005/8/layout/hProcess9"/>
    <dgm:cxn modelId="{87F468E3-E90A-43F3-880F-095774DAF831}" srcId="{83460CD9-29A3-4D11-99F2-C23175E8979E}" destId="{31CAFABB-9249-4621-AA26-ED29923A54AE}" srcOrd="2" destOrd="0" parTransId="{6EFC75A5-2D0A-4BC8-A129-3747F1C7E872}" sibTransId="{A0E8F48F-4BFA-4234-A840-28FBD2E3392E}"/>
    <dgm:cxn modelId="{1F948D1F-2AE6-4286-88E7-FC9731D0676F}" type="presParOf" srcId="{387D3F7F-DFD1-4515-A927-997F3441E1AA}" destId="{C903FCB8-C74C-4607-9215-3D41ACBC6E5D}" srcOrd="0" destOrd="0" presId="urn:microsoft.com/office/officeart/2005/8/layout/hProcess9"/>
    <dgm:cxn modelId="{31849B27-9A46-47AC-A229-ADADAB6485BC}" type="presParOf" srcId="{387D3F7F-DFD1-4515-A927-997F3441E1AA}" destId="{3D1C8503-824C-434C-86D6-C0890DCA17D6}" srcOrd="1" destOrd="0" presId="urn:microsoft.com/office/officeart/2005/8/layout/hProcess9"/>
    <dgm:cxn modelId="{BCDF1B5B-6CA5-47E5-8247-83CAF76CA1EC}" type="presParOf" srcId="{3D1C8503-824C-434C-86D6-C0890DCA17D6}" destId="{A1D68F02-6048-4BE4-B720-5050710F6D6B}" srcOrd="0" destOrd="0" presId="urn:microsoft.com/office/officeart/2005/8/layout/hProcess9"/>
    <dgm:cxn modelId="{0E63B46B-E78F-48AD-A53D-8B8EA514B4A4}" type="presParOf" srcId="{3D1C8503-824C-434C-86D6-C0890DCA17D6}" destId="{AAB5D4BE-16DA-4041-9497-85072511188B}" srcOrd="1" destOrd="0" presId="urn:microsoft.com/office/officeart/2005/8/layout/hProcess9"/>
    <dgm:cxn modelId="{B7509B3F-9C8C-451A-B67C-A9D5E4D35967}" type="presParOf" srcId="{3D1C8503-824C-434C-86D6-C0890DCA17D6}" destId="{F45D4084-4A68-428E-861A-B1CD0087C994}" srcOrd="2" destOrd="0" presId="urn:microsoft.com/office/officeart/2005/8/layout/hProcess9"/>
    <dgm:cxn modelId="{31F09FC2-A2C6-4E0F-81D3-E5C838EF5B3B}" type="presParOf" srcId="{3D1C8503-824C-434C-86D6-C0890DCA17D6}" destId="{09BDBF37-DF1F-435C-BBF8-A6F25028A45C}" srcOrd="3" destOrd="0" presId="urn:microsoft.com/office/officeart/2005/8/layout/hProcess9"/>
    <dgm:cxn modelId="{4924F344-E2EF-48CD-961F-EC1BC5D7E675}" type="presParOf" srcId="{3D1C8503-824C-434C-86D6-C0890DCA17D6}" destId="{DDAA1210-9756-4419-8B57-7511B6ACA003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03FCB8-C74C-4607-9215-3D41ACBC6E5D}">
      <dsp:nvSpPr>
        <dsp:cNvPr id="0" name=""/>
        <dsp:cNvSpPr/>
      </dsp:nvSpPr>
      <dsp:spPr>
        <a:xfrm>
          <a:off x="1974" y="0"/>
          <a:ext cx="8137076" cy="898371"/>
        </a:xfrm>
        <a:prstGeom prst="rightArrow">
          <a:avLst/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D68F02-6048-4BE4-B720-5050710F6D6B}">
      <dsp:nvSpPr>
        <dsp:cNvPr id="0" name=""/>
        <dsp:cNvSpPr/>
      </dsp:nvSpPr>
      <dsp:spPr>
        <a:xfrm>
          <a:off x="485787" y="269511"/>
          <a:ext cx="1966252" cy="359348"/>
        </a:xfrm>
        <a:prstGeom prst="roundRect">
          <a:avLst/>
        </a:prstGeom>
        <a:solidFill>
          <a:srgbClr val="51AF3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 dirty="0">
            <a:solidFill>
              <a:srgbClr val="9C8214"/>
            </a:solidFill>
          </a:endParaRPr>
        </a:p>
      </dsp:txBody>
      <dsp:txXfrm>
        <a:off x="503329" y="287053"/>
        <a:ext cx="1931168" cy="324264"/>
      </dsp:txXfrm>
    </dsp:sp>
    <dsp:sp modelId="{F45D4084-4A68-428E-861A-B1CD0087C994}">
      <dsp:nvSpPr>
        <dsp:cNvPr id="0" name=""/>
        <dsp:cNvSpPr/>
      </dsp:nvSpPr>
      <dsp:spPr>
        <a:xfrm>
          <a:off x="2859091" y="269511"/>
          <a:ext cx="2031560" cy="359348"/>
        </a:xfrm>
        <a:prstGeom prst="roundRect">
          <a:avLst/>
        </a:prstGeom>
        <a:solidFill>
          <a:srgbClr val="51AF3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 dirty="0">
            <a:solidFill>
              <a:srgbClr val="9C8214"/>
            </a:solidFill>
          </a:endParaRPr>
        </a:p>
      </dsp:txBody>
      <dsp:txXfrm>
        <a:off x="2876633" y="287053"/>
        <a:ext cx="1996476" cy="324264"/>
      </dsp:txXfrm>
    </dsp:sp>
    <dsp:sp modelId="{DDAA1210-9756-4419-8B57-7511B6ACA003}">
      <dsp:nvSpPr>
        <dsp:cNvPr id="0" name=""/>
        <dsp:cNvSpPr/>
      </dsp:nvSpPr>
      <dsp:spPr>
        <a:xfrm>
          <a:off x="5297702" y="269511"/>
          <a:ext cx="2357535" cy="359348"/>
        </a:xfrm>
        <a:prstGeom prst="roundRect">
          <a:avLst/>
        </a:prstGeom>
        <a:solidFill>
          <a:srgbClr val="51AF3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 dirty="0">
            <a:solidFill>
              <a:srgbClr val="9C8214"/>
            </a:solidFill>
          </a:endParaRPr>
        </a:p>
      </dsp:txBody>
      <dsp:txXfrm>
        <a:off x="5315244" y="287053"/>
        <a:ext cx="2322451" cy="3242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4"/>
            <a:ext cx="2945659" cy="496411"/>
          </a:xfrm>
          <a:prstGeom prst="rect">
            <a:avLst/>
          </a:prstGeom>
        </p:spPr>
        <p:txBody>
          <a:bodyPr vert="horz" lIns="91178" tIns="45588" rIns="91178" bIns="45588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6" y="4"/>
            <a:ext cx="2945659" cy="496411"/>
          </a:xfrm>
          <a:prstGeom prst="rect">
            <a:avLst/>
          </a:prstGeom>
        </p:spPr>
        <p:txBody>
          <a:bodyPr vert="horz" lIns="91178" tIns="45588" rIns="91178" bIns="45588" rtlCol="0"/>
          <a:lstStyle>
            <a:lvl1pPr algn="r">
              <a:defRPr sz="1200"/>
            </a:lvl1pPr>
          </a:lstStyle>
          <a:p>
            <a:fld id="{BC502632-B348-4C44-8829-8FD9116B66D7}" type="datetimeFigureOut">
              <a:rPr lang="ru-RU" smtClean="0"/>
              <a:t>27.08.2024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4" y="9430095"/>
            <a:ext cx="2945659" cy="496411"/>
          </a:xfrm>
          <a:prstGeom prst="rect">
            <a:avLst/>
          </a:prstGeom>
        </p:spPr>
        <p:txBody>
          <a:bodyPr vert="horz" lIns="91178" tIns="45588" rIns="91178" bIns="45588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6" y="9430095"/>
            <a:ext cx="2945659" cy="496411"/>
          </a:xfrm>
          <a:prstGeom prst="rect">
            <a:avLst/>
          </a:prstGeom>
        </p:spPr>
        <p:txBody>
          <a:bodyPr vert="horz" lIns="91178" tIns="45588" rIns="91178" bIns="45588" rtlCol="0" anchor="b"/>
          <a:lstStyle>
            <a:lvl1pPr algn="r">
              <a:defRPr sz="1200"/>
            </a:lvl1pPr>
          </a:lstStyle>
          <a:p>
            <a:fld id="{86EC6F74-93DD-4B16-9373-ECF19AA5174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4440397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4"/>
            <a:ext cx="2945659" cy="496411"/>
          </a:xfrm>
          <a:prstGeom prst="rect">
            <a:avLst/>
          </a:prstGeom>
        </p:spPr>
        <p:txBody>
          <a:bodyPr vert="horz" lIns="91178" tIns="45588" rIns="91178" bIns="45588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6" y="4"/>
            <a:ext cx="2945659" cy="496411"/>
          </a:xfrm>
          <a:prstGeom prst="rect">
            <a:avLst/>
          </a:prstGeom>
        </p:spPr>
        <p:txBody>
          <a:bodyPr vert="horz" lIns="91178" tIns="45588" rIns="91178" bIns="45588" rtlCol="0"/>
          <a:lstStyle>
            <a:lvl1pPr algn="r">
              <a:defRPr sz="1200"/>
            </a:lvl1pPr>
          </a:lstStyle>
          <a:p>
            <a:fld id="{A1D20909-5A03-4A60-A7C4-B512E7E3785A}" type="datetimeFigureOut">
              <a:rPr lang="ru-RU" smtClean="0"/>
              <a:t>27.08.2024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6125"/>
            <a:ext cx="6616700" cy="3722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178" tIns="45588" rIns="91178" bIns="45588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10"/>
            <a:ext cx="5438140" cy="4467701"/>
          </a:xfrm>
          <a:prstGeom prst="rect">
            <a:avLst/>
          </a:prstGeom>
        </p:spPr>
        <p:txBody>
          <a:bodyPr vert="horz" lIns="91178" tIns="45588" rIns="91178" bIns="45588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4" y="9430095"/>
            <a:ext cx="2945659" cy="496411"/>
          </a:xfrm>
          <a:prstGeom prst="rect">
            <a:avLst/>
          </a:prstGeom>
        </p:spPr>
        <p:txBody>
          <a:bodyPr vert="horz" lIns="91178" tIns="45588" rIns="91178" bIns="45588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6" y="9430095"/>
            <a:ext cx="2945659" cy="496411"/>
          </a:xfrm>
          <a:prstGeom prst="rect">
            <a:avLst/>
          </a:prstGeom>
        </p:spPr>
        <p:txBody>
          <a:bodyPr vert="horz" lIns="91178" tIns="45588" rIns="91178" bIns="45588" rtlCol="0" anchor="b"/>
          <a:lstStyle>
            <a:lvl1pPr algn="r">
              <a:defRPr sz="1200"/>
            </a:lvl1pPr>
          </a:lstStyle>
          <a:p>
            <a:fld id="{849197CF-07E7-4A06-951D-F674A784615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3500997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3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3" algn="l" defTabSz="9143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6" algn="l" defTabSz="9143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59" algn="l" defTabSz="9143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2" algn="l" defTabSz="9143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65" algn="l" defTabSz="9143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9" algn="l" defTabSz="9143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72" algn="l" defTabSz="9143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4" algn="l" defTabSz="9143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197CF-07E7-4A06-951D-F674A784615A}" type="slidenum">
              <a:rPr lang="ru-RU" smtClean="0"/>
              <a:t>2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91680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197CF-07E7-4A06-951D-F674A784615A}" type="slidenum">
              <a:rPr lang="ru-RU" smtClean="0"/>
              <a:t>11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25286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197CF-07E7-4A06-951D-F674A784615A}" type="slidenum">
              <a:rPr lang="ru-RU" smtClean="0"/>
              <a:t>12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91680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197CF-07E7-4A06-951D-F674A784615A}" type="slidenum">
              <a:rPr lang="ru-RU" smtClean="0"/>
              <a:t>13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25286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197CF-07E7-4A06-951D-F674A784615A}" type="slidenum">
              <a:rPr lang="ru-RU" smtClean="0"/>
              <a:t>14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25286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197CF-07E7-4A06-951D-F674A784615A}" type="slidenum">
              <a:rPr lang="ru-RU" smtClean="0"/>
              <a:t>15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91680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197CF-07E7-4A06-951D-F674A784615A}" type="slidenum">
              <a:rPr lang="ru-RU" smtClean="0"/>
              <a:t>16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91680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197CF-07E7-4A06-951D-F674A784615A}" type="slidenum">
              <a:rPr lang="ru-RU" smtClean="0"/>
              <a:t>17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91680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197CF-07E7-4A06-951D-F674A784615A}" type="slidenum">
              <a:rPr lang="ru-RU" smtClean="0"/>
              <a:t>18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91680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197CF-07E7-4A06-951D-F674A784615A}" type="slidenum">
              <a:rPr lang="ru-RU" smtClean="0"/>
              <a:t>19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91680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" y="747713"/>
            <a:ext cx="6613525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197CF-07E7-4A06-951D-F674A784615A}" type="slidenum">
              <a:rPr lang="ru-RU" smtClean="0"/>
              <a:t>20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9168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197CF-07E7-4A06-951D-F674A784615A}" type="slidenum">
              <a:rPr lang="ru-RU" smtClean="0"/>
              <a:t>3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9168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197CF-07E7-4A06-951D-F674A784615A}" type="slidenum">
              <a:rPr lang="ru-RU" smtClean="0"/>
              <a:t>4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9168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197CF-07E7-4A06-951D-F674A784615A}" type="slidenum">
              <a:rPr lang="ru-RU" smtClean="0"/>
              <a:t>5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9168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197CF-07E7-4A06-951D-F674A784615A}" type="slidenum">
              <a:rPr lang="ru-RU" smtClean="0"/>
              <a:t>6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9168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197CF-07E7-4A06-951D-F674A784615A}" type="slidenum">
              <a:rPr lang="ru-RU" smtClean="0"/>
              <a:t>7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91680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197CF-07E7-4A06-951D-F674A784615A}" type="slidenum">
              <a:rPr lang="ru-RU" smtClean="0"/>
              <a:t>8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91680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197CF-07E7-4A06-951D-F674A784615A}" type="slidenum">
              <a:rPr lang="ru-RU" smtClean="0"/>
              <a:t>9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91680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197CF-07E7-4A06-951D-F674A784615A}" type="slidenum">
              <a:rPr lang="ru-RU" smtClean="0"/>
              <a:t>10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9168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EE5C3-6FC5-4247-97A0-EA808C8D864B}" type="datetimeFigureOut">
              <a:rPr lang="ru-RU" smtClean="0"/>
              <a:t>27.08.2024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E1F0-C165-4108-8BE3-B2DC9522249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5449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EE5C3-6FC5-4247-97A0-EA808C8D864B}" type="datetimeFigureOut">
              <a:rPr lang="ru-RU" smtClean="0"/>
              <a:t>27.08.2024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E1F0-C165-4108-8BE3-B2DC9522249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5876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2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EE5C3-6FC5-4247-97A0-EA808C8D864B}" type="datetimeFigureOut">
              <a:rPr lang="ru-RU" smtClean="0"/>
              <a:t>27.08.2024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E1F0-C165-4108-8BE3-B2DC9522249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00015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35" name="Shape 35"/>
          <p:cNvSpPr>
            <a:spLocks noGrp="1"/>
          </p:cNvSpPr>
          <p:nvPr>
            <p:ph type="pic" idx="13"/>
          </p:nvPr>
        </p:nvSpPr>
        <p:spPr>
          <a:xfrm>
            <a:off x="-1" y="525538"/>
            <a:ext cx="9144001" cy="4092428"/>
          </a:xfrm>
          <a:prstGeom prst="rect">
            <a:avLst/>
          </a:prstGeom>
        </p:spPr>
        <p:txBody>
          <a:bodyPr lIns="80157" tIns="40078" rIns="80157" bIns="40078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9177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2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7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5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39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39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7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5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3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E2307-1E40-4E12-8716-25BFDA8E701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1118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9D02-426E-46C9-9EE9-0DE1EF8B283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5368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5" y="3305179"/>
            <a:ext cx="7772400" cy="102155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5" y="2180038"/>
            <a:ext cx="7772400" cy="1125140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079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59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2393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3191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3989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4787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85585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26383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EBBE-F8B2-42CF-9895-E86A608384E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235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1" y="1200153"/>
            <a:ext cx="4038600" cy="339447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3"/>
            <a:ext cx="4038600" cy="339447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AA6B6-10E5-4810-BC9F-DA72D8452E7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5507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6"/>
            <a:ext cx="4040188" cy="479821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7980" indent="0">
              <a:buNone/>
              <a:defRPr sz="1800" b="1"/>
            </a:lvl2pPr>
            <a:lvl3pPr marL="815958" indent="0">
              <a:buNone/>
              <a:defRPr sz="1600" b="1"/>
            </a:lvl3pPr>
            <a:lvl4pPr marL="1223935" indent="0">
              <a:buNone/>
              <a:defRPr sz="1400" b="1"/>
            </a:lvl4pPr>
            <a:lvl5pPr marL="1631915" indent="0">
              <a:buNone/>
              <a:defRPr sz="1400" b="1"/>
            </a:lvl5pPr>
            <a:lvl6pPr marL="2039893" indent="0">
              <a:buNone/>
              <a:defRPr sz="1400" b="1"/>
            </a:lvl6pPr>
            <a:lvl7pPr marL="2447873" indent="0">
              <a:buNone/>
              <a:defRPr sz="1400" b="1"/>
            </a:lvl7pPr>
            <a:lvl8pPr marL="2855851" indent="0">
              <a:buNone/>
              <a:defRPr sz="1400" b="1"/>
            </a:lvl8pPr>
            <a:lvl9pPr marL="3263831" indent="0">
              <a:buNone/>
              <a:defRPr sz="1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7"/>
            <a:ext cx="4040188" cy="29634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151336"/>
            <a:ext cx="4041775" cy="479821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7980" indent="0">
              <a:buNone/>
              <a:defRPr sz="1800" b="1"/>
            </a:lvl2pPr>
            <a:lvl3pPr marL="815958" indent="0">
              <a:buNone/>
              <a:defRPr sz="1600" b="1"/>
            </a:lvl3pPr>
            <a:lvl4pPr marL="1223935" indent="0">
              <a:buNone/>
              <a:defRPr sz="1400" b="1"/>
            </a:lvl4pPr>
            <a:lvl5pPr marL="1631915" indent="0">
              <a:buNone/>
              <a:defRPr sz="1400" b="1"/>
            </a:lvl5pPr>
            <a:lvl6pPr marL="2039893" indent="0">
              <a:buNone/>
              <a:defRPr sz="1400" b="1"/>
            </a:lvl6pPr>
            <a:lvl7pPr marL="2447873" indent="0">
              <a:buNone/>
              <a:defRPr sz="1400" b="1"/>
            </a:lvl7pPr>
            <a:lvl8pPr marL="2855851" indent="0">
              <a:buNone/>
              <a:defRPr sz="1400" b="1"/>
            </a:lvl8pPr>
            <a:lvl9pPr marL="3263831" indent="0">
              <a:buNone/>
              <a:defRPr sz="1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631157"/>
            <a:ext cx="4041775" cy="29634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D072-EF12-4AA2-BD71-ABC68B06D0E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6444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DBF60-6CC3-4B74-A60D-3486985E434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9208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4818-984F-4759-BF72-A33BDC1963B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401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EE5C3-6FC5-4247-97A0-EA808C8D864B}" type="datetimeFigureOut">
              <a:rPr lang="ru-RU" smtClean="0"/>
              <a:t>27.08.2024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E1F0-C165-4108-8BE3-B2DC9522249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17664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04788"/>
            <a:ext cx="3008313" cy="8715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300"/>
            </a:lvl1pPr>
            <a:lvl2pPr marL="407980" indent="0">
              <a:buNone/>
              <a:defRPr sz="1100"/>
            </a:lvl2pPr>
            <a:lvl3pPr marL="815958" indent="0">
              <a:buNone/>
              <a:defRPr sz="900"/>
            </a:lvl3pPr>
            <a:lvl4pPr marL="1223935" indent="0">
              <a:buNone/>
              <a:defRPr sz="800"/>
            </a:lvl4pPr>
            <a:lvl5pPr marL="1631915" indent="0">
              <a:buNone/>
              <a:defRPr sz="800"/>
            </a:lvl5pPr>
            <a:lvl6pPr marL="2039893" indent="0">
              <a:buNone/>
              <a:defRPr sz="800"/>
            </a:lvl6pPr>
            <a:lvl7pPr marL="2447873" indent="0">
              <a:buNone/>
              <a:defRPr sz="800"/>
            </a:lvl7pPr>
            <a:lvl8pPr marL="2855851" indent="0">
              <a:buNone/>
              <a:defRPr sz="800"/>
            </a:lvl8pPr>
            <a:lvl9pPr marL="3263831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E191-5F94-4FC1-B823-BD7CABF7FA0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1761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2"/>
            <a:ext cx="5486400" cy="3086100"/>
          </a:xfrm>
        </p:spPr>
        <p:txBody>
          <a:bodyPr/>
          <a:lstStyle>
            <a:lvl1pPr marL="0" indent="0">
              <a:buNone/>
              <a:defRPr sz="2800"/>
            </a:lvl1pPr>
            <a:lvl2pPr marL="407980" indent="0">
              <a:buNone/>
              <a:defRPr sz="2500"/>
            </a:lvl2pPr>
            <a:lvl3pPr marL="815958" indent="0">
              <a:buNone/>
              <a:defRPr sz="2100"/>
            </a:lvl3pPr>
            <a:lvl4pPr marL="1223935" indent="0">
              <a:buNone/>
              <a:defRPr sz="1800"/>
            </a:lvl4pPr>
            <a:lvl5pPr marL="1631915" indent="0">
              <a:buNone/>
              <a:defRPr sz="1800"/>
            </a:lvl5pPr>
            <a:lvl6pPr marL="2039893" indent="0">
              <a:buNone/>
              <a:defRPr sz="1800"/>
            </a:lvl6pPr>
            <a:lvl7pPr marL="2447873" indent="0">
              <a:buNone/>
              <a:defRPr sz="1800"/>
            </a:lvl7pPr>
            <a:lvl8pPr marL="2855851" indent="0">
              <a:buNone/>
              <a:defRPr sz="1800"/>
            </a:lvl8pPr>
            <a:lvl9pPr marL="3263831" indent="0">
              <a:buNone/>
              <a:defRPr sz="18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300"/>
            </a:lvl1pPr>
            <a:lvl2pPr marL="407980" indent="0">
              <a:buNone/>
              <a:defRPr sz="1100"/>
            </a:lvl2pPr>
            <a:lvl3pPr marL="815958" indent="0">
              <a:buNone/>
              <a:defRPr sz="900"/>
            </a:lvl3pPr>
            <a:lvl4pPr marL="1223935" indent="0">
              <a:buNone/>
              <a:defRPr sz="800"/>
            </a:lvl4pPr>
            <a:lvl5pPr marL="1631915" indent="0">
              <a:buNone/>
              <a:defRPr sz="800"/>
            </a:lvl5pPr>
            <a:lvl6pPr marL="2039893" indent="0">
              <a:buNone/>
              <a:defRPr sz="800"/>
            </a:lvl6pPr>
            <a:lvl7pPr marL="2447873" indent="0">
              <a:buNone/>
              <a:defRPr sz="800"/>
            </a:lvl7pPr>
            <a:lvl8pPr marL="2855851" indent="0">
              <a:buNone/>
              <a:defRPr sz="800"/>
            </a:lvl8pPr>
            <a:lvl9pPr marL="3263831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6D55-EFBE-4F9B-8A5F-09D42CA22A9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5102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FCF5A-EA79-452C-A52C-1A2668C2E7D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6833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2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2" y="205982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4C28-BD4B-4892-9A2D-6E19BD753A9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0842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5" name="Shape 35"/>
          <p:cNvSpPr>
            <a:spLocks noGrp="1"/>
          </p:cNvSpPr>
          <p:nvPr>
            <p:ph type="pic" idx="13"/>
          </p:nvPr>
        </p:nvSpPr>
        <p:spPr>
          <a:xfrm>
            <a:off x="-1" y="525538"/>
            <a:ext cx="9144001" cy="4092428"/>
          </a:xfrm>
          <a:prstGeom prst="rect">
            <a:avLst/>
          </a:prstGeom>
        </p:spPr>
        <p:txBody>
          <a:bodyPr lIns="71561" tIns="35780" rIns="71561" bIns="3578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1283728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5" y="3305177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5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EE5C3-6FC5-4247-97A0-EA808C8D864B}" type="datetimeFigureOut">
              <a:rPr lang="ru-RU" smtClean="0"/>
              <a:t>27.08.2024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E1F0-C165-4108-8BE3-B2DC9522249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1599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1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EE5C3-6FC5-4247-97A0-EA808C8D864B}" type="datetimeFigureOut">
              <a:rPr lang="ru-RU" smtClean="0"/>
              <a:t>27.08.2024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E1F0-C165-4108-8BE3-B2DC9522249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1919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59" indent="0">
              <a:buNone/>
              <a:defRPr sz="1600" b="1"/>
            </a:lvl4pPr>
            <a:lvl5pPr marL="1828612" indent="0">
              <a:buNone/>
              <a:defRPr sz="1600" b="1"/>
            </a:lvl5pPr>
            <a:lvl6pPr marL="2285765" indent="0">
              <a:buNone/>
              <a:defRPr sz="1600" b="1"/>
            </a:lvl6pPr>
            <a:lvl7pPr marL="2742919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4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7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59" indent="0">
              <a:buNone/>
              <a:defRPr sz="1600" b="1"/>
            </a:lvl4pPr>
            <a:lvl5pPr marL="1828612" indent="0">
              <a:buNone/>
              <a:defRPr sz="1600" b="1"/>
            </a:lvl5pPr>
            <a:lvl6pPr marL="2285765" indent="0">
              <a:buNone/>
              <a:defRPr sz="1600" b="1"/>
            </a:lvl6pPr>
            <a:lvl7pPr marL="2742919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4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7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EE5C3-6FC5-4247-97A0-EA808C8D864B}" type="datetimeFigureOut">
              <a:rPr lang="ru-RU" smtClean="0"/>
              <a:t>27.08.2024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E1F0-C165-4108-8BE3-B2DC9522249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6010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EE5C3-6FC5-4247-97A0-EA808C8D864B}" type="datetimeFigureOut">
              <a:rPr lang="ru-RU" smtClean="0"/>
              <a:t>27.08.2024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E1F0-C165-4108-8BE3-B2DC9522249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4362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EE5C3-6FC5-4247-97A0-EA808C8D864B}" type="datetimeFigureOut">
              <a:rPr lang="ru-RU" smtClean="0"/>
              <a:t>27.08.2024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E1F0-C165-4108-8BE3-B2DC9522249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0789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3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6" indent="0">
              <a:buNone/>
              <a:defRPr sz="1000"/>
            </a:lvl3pPr>
            <a:lvl4pPr marL="1371459" indent="0">
              <a:buNone/>
              <a:defRPr sz="900"/>
            </a:lvl4pPr>
            <a:lvl5pPr marL="1828612" indent="0">
              <a:buNone/>
              <a:defRPr sz="900"/>
            </a:lvl5pPr>
            <a:lvl6pPr marL="2285765" indent="0">
              <a:buNone/>
              <a:defRPr sz="900"/>
            </a:lvl6pPr>
            <a:lvl7pPr marL="2742919" indent="0">
              <a:buNone/>
              <a:defRPr sz="900"/>
            </a:lvl7pPr>
            <a:lvl8pPr marL="3200072" indent="0">
              <a:buNone/>
              <a:defRPr sz="900"/>
            </a:lvl8pPr>
            <a:lvl9pPr marL="3657224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EE5C3-6FC5-4247-97A0-EA808C8D864B}" type="datetimeFigureOut">
              <a:rPr lang="ru-RU" smtClean="0"/>
              <a:t>27.08.2024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E1F0-C165-4108-8BE3-B2DC9522249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5547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2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6" indent="0">
              <a:buNone/>
              <a:defRPr sz="2400"/>
            </a:lvl3pPr>
            <a:lvl4pPr marL="1371459" indent="0">
              <a:buNone/>
              <a:defRPr sz="2000"/>
            </a:lvl4pPr>
            <a:lvl5pPr marL="1828612" indent="0">
              <a:buNone/>
              <a:defRPr sz="2000"/>
            </a:lvl5pPr>
            <a:lvl6pPr marL="2285765" indent="0">
              <a:buNone/>
              <a:defRPr sz="2000"/>
            </a:lvl6pPr>
            <a:lvl7pPr marL="2742919" indent="0">
              <a:buNone/>
              <a:defRPr sz="2000"/>
            </a:lvl7pPr>
            <a:lvl8pPr marL="3200072" indent="0">
              <a:buNone/>
              <a:defRPr sz="2000"/>
            </a:lvl8pPr>
            <a:lvl9pPr marL="3657224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6" indent="0">
              <a:buNone/>
              <a:defRPr sz="1000"/>
            </a:lvl3pPr>
            <a:lvl4pPr marL="1371459" indent="0">
              <a:buNone/>
              <a:defRPr sz="900"/>
            </a:lvl4pPr>
            <a:lvl5pPr marL="1828612" indent="0">
              <a:buNone/>
              <a:defRPr sz="900"/>
            </a:lvl5pPr>
            <a:lvl6pPr marL="2285765" indent="0">
              <a:buNone/>
              <a:defRPr sz="900"/>
            </a:lvl6pPr>
            <a:lvl7pPr marL="2742919" indent="0">
              <a:buNone/>
              <a:defRPr sz="900"/>
            </a:lvl7pPr>
            <a:lvl8pPr marL="3200072" indent="0">
              <a:buNone/>
              <a:defRPr sz="900"/>
            </a:lvl8pPr>
            <a:lvl9pPr marL="3657224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EE5C3-6FC5-4247-97A0-EA808C8D864B}" type="datetimeFigureOut">
              <a:rPr lang="ru-RU" smtClean="0"/>
              <a:t>27.08.2024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6E1F0-C165-4108-8BE3-B2DC9522249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1151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0" tIns="45716" rIns="91430" bIns="45716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0" tIns="45716" rIns="91430" bIns="45716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0" tIns="45716" rIns="91430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EEE5C3-6FC5-4247-97A0-EA808C8D864B}" type="datetimeFigureOut">
              <a:rPr lang="ru-RU" smtClean="0"/>
              <a:t>27.08.2024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0" tIns="45716" rIns="91430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0" tIns="45716" rIns="91430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76E1F0-C165-4108-8BE3-B2DC9522249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2181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30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4" indent="-342864" algn="l" defTabSz="914306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4" indent="-285720" algn="l" defTabSz="914306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3" indent="-228578" algn="l" defTabSz="91430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36" indent="-228578" algn="l" defTabSz="914306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0" indent="-228578" algn="l" defTabSz="914306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2" indent="-228578" algn="l" defTabSz="91430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95" indent="-228578" algn="l" defTabSz="91430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48" indent="-228578" algn="l" defTabSz="91430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02" indent="-228578" algn="l" defTabSz="91430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6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9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2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5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9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2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4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81596" tIns="40797" rIns="81596" bIns="40797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3"/>
            <a:ext cx="8229600" cy="3394472"/>
          </a:xfrm>
          <a:prstGeom prst="rect">
            <a:avLst/>
          </a:prstGeom>
        </p:spPr>
        <p:txBody>
          <a:bodyPr vert="horz" lIns="81596" tIns="40797" rIns="81596" bIns="40797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6"/>
            <a:ext cx="2133600" cy="273844"/>
          </a:xfrm>
          <a:prstGeom prst="rect">
            <a:avLst/>
          </a:prstGeom>
        </p:spPr>
        <p:txBody>
          <a:bodyPr vert="horz" lIns="81596" tIns="40797" rIns="81596" bIns="40797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04131" hangingPunct="0"/>
            <a:fld id="{9D1D110F-3F4E-48D9-B8AA-5D0E825AFDBA}" type="datetime1">
              <a:rPr lang="en-US" kern="0" smtClean="0">
                <a:solidFill>
                  <a:prstClr val="black">
                    <a:tint val="75000"/>
                  </a:prstClr>
                </a:solidFill>
                <a:sym typeface="Calibri"/>
              </a:rPr>
              <a:pPr defTabSz="704131" hangingPunct="0"/>
              <a:t>8/27/2024</a:t>
            </a:fld>
            <a:endParaRPr lang="en-US" kern="0">
              <a:solidFill>
                <a:prstClr val="black">
                  <a:tint val="75000"/>
                </a:prstClr>
              </a:solidFill>
              <a:sym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6"/>
            <a:ext cx="2895600" cy="273844"/>
          </a:xfrm>
          <a:prstGeom prst="rect">
            <a:avLst/>
          </a:prstGeom>
        </p:spPr>
        <p:txBody>
          <a:bodyPr vert="horz" lIns="81596" tIns="40797" rIns="81596" bIns="40797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04131" hangingPunct="0"/>
            <a:endParaRPr lang="en-US" kern="0" dirty="0">
              <a:solidFill>
                <a:prstClr val="black">
                  <a:tint val="75000"/>
                </a:prstClr>
              </a:solidFill>
              <a:sym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6"/>
            <a:ext cx="2133600" cy="273844"/>
          </a:xfrm>
          <a:prstGeom prst="rect">
            <a:avLst/>
          </a:prstGeom>
        </p:spPr>
        <p:txBody>
          <a:bodyPr vert="horz" lIns="81596" tIns="40797" rIns="81596" bIns="40797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04131" hangingPunct="0"/>
            <a:fld id="{86CB4B4D-7CA3-9044-876B-883B54F8677D}" type="slidenum">
              <a:rPr lang="ru-RU" kern="0" smtClean="0">
                <a:solidFill>
                  <a:prstClr val="black">
                    <a:tint val="75000"/>
                  </a:prstClr>
                </a:solidFill>
                <a:sym typeface="Calibri"/>
              </a:rPr>
              <a:pPr defTabSz="704131" hangingPunct="0"/>
              <a:t>‹#›</a:t>
            </a:fld>
            <a:endParaRPr lang="ru-RU" kern="0">
              <a:solidFill>
                <a:prstClr val="black">
                  <a:tint val="75000"/>
                </a:prstClr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6811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815958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5982" indent="-305982" algn="l" defTabSz="815958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62966" indent="-254988" algn="l" defTabSz="815958" rtl="0" eaLnBrk="1" latinLnBrk="0" hangingPunct="1">
        <a:spcBef>
          <a:spcPct val="20000"/>
        </a:spcBef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19948" indent="-203988" algn="l" defTabSz="815958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27926" indent="-203988" algn="l" defTabSz="815958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5904" indent="-203988" algn="l" defTabSz="815958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3883" indent="-203988" algn="l" defTabSz="815958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1863" indent="-203988" algn="l" defTabSz="815958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59840" indent="-203988" algn="l" defTabSz="815958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7820" indent="-203988" algn="l" defTabSz="815958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1595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7980" algn="l" defTabSz="81595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5958" algn="l" defTabSz="81595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3935" algn="l" defTabSz="81595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1915" algn="l" defTabSz="81595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9893" algn="l" defTabSz="81595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7873" algn="l" defTabSz="81595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5851" algn="l" defTabSz="81595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3831" algn="l" defTabSz="81595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3.jpeg"/><Relationship Id="rId5" Type="http://schemas.microsoft.com/office/2007/relationships/hdphoto" Target="../media/hdphoto16.wdp"/><Relationship Id="rId4" Type="http://schemas.openxmlformats.org/officeDocument/2006/relationships/image" Target="../media/image32.jpeg"/><Relationship Id="rId9" Type="http://schemas.microsoft.com/office/2007/relationships/hdphoto" Target="../media/hdphoto1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3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1.jpeg"/><Relationship Id="rId7" Type="http://schemas.microsoft.com/office/2007/relationships/hdphoto" Target="../media/hdphoto18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3.jpeg"/><Relationship Id="rId11" Type="http://schemas.microsoft.com/office/2007/relationships/hdphoto" Target="../media/hdphoto20.wdp"/><Relationship Id="rId5" Type="http://schemas.openxmlformats.org/officeDocument/2006/relationships/image" Target="../media/image3.png"/><Relationship Id="rId10" Type="http://schemas.openxmlformats.org/officeDocument/2006/relationships/image" Target="../media/image55.jpeg"/><Relationship Id="rId4" Type="http://schemas.openxmlformats.org/officeDocument/2006/relationships/image" Target="../media/image52.jpeg"/><Relationship Id="rId9" Type="http://schemas.microsoft.com/office/2007/relationships/hdphoto" Target="../media/hdphoto19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3.png"/><Relationship Id="rId7" Type="http://schemas.microsoft.com/office/2007/relationships/hdphoto" Target="../media/hdphoto22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7.jpeg"/><Relationship Id="rId11" Type="http://schemas.microsoft.com/office/2007/relationships/hdphoto" Target="../media/hdphoto24.wdp"/><Relationship Id="rId5" Type="http://schemas.microsoft.com/office/2007/relationships/hdphoto" Target="../media/hdphoto21.wdp"/><Relationship Id="rId10" Type="http://schemas.openxmlformats.org/officeDocument/2006/relationships/image" Target="../media/image59.jpeg"/><Relationship Id="rId4" Type="http://schemas.openxmlformats.org/officeDocument/2006/relationships/image" Target="../media/image56.jpeg"/><Relationship Id="rId9" Type="http://schemas.microsoft.com/office/2007/relationships/hdphoto" Target="../media/hdphoto2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1.jpeg"/><Relationship Id="rId5" Type="http://schemas.openxmlformats.org/officeDocument/2006/relationships/image" Target="../media/image3.png"/><Relationship Id="rId4" Type="http://schemas.microsoft.com/office/2007/relationships/hdphoto" Target="../media/hdphoto25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3.pn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4.png"/><Relationship Id="rId5" Type="http://schemas.microsoft.com/office/2007/relationships/hdphoto" Target="../media/hdphoto26.wdp"/><Relationship Id="rId4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3.png"/><Relationship Id="rId7" Type="http://schemas.microsoft.com/office/2007/relationships/hdphoto" Target="../media/hdphoto27.wdp"/><Relationship Id="rId12" Type="http://schemas.openxmlformats.org/officeDocument/2006/relationships/image" Target="../media/image7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9.jpeg"/><Relationship Id="rId11" Type="http://schemas.microsoft.com/office/2007/relationships/hdphoto" Target="../media/hdphoto29.wdp"/><Relationship Id="rId5" Type="http://schemas.openxmlformats.org/officeDocument/2006/relationships/image" Target="../media/image68.jpeg"/><Relationship Id="rId10" Type="http://schemas.openxmlformats.org/officeDocument/2006/relationships/image" Target="../media/image71.jpeg"/><Relationship Id="rId4" Type="http://schemas.openxmlformats.org/officeDocument/2006/relationships/image" Target="../media/image67.jpeg"/><Relationship Id="rId9" Type="http://schemas.microsoft.com/office/2007/relationships/hdphoto" Target="../media/hdphoto28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7.png"/><Relationship Id="rId18" Type="http://schemas.microsoft.com/office/2007/relationships/hdphoto" Target="../media/hdphoto4.wdp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12" Type="http://schemas.microsoft.com/office/2007/relationships/hdphoto" Target="../media/hdphoto1.wdp"/><Relationship Id="rId1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6" Type="http://schemas.microsoft.com/office/2007/relationships/hdphoto" Target="../media/hdphoto3.wdp"/><Relationship Id="rId20" Type="http://schemas.microsoft.com/office/2007/relationships/hdphoto" Target="../media/hdphoto5.wdp"/><Relationship Id="rId1" Type="http://schemas.openxmlformats.org/officeDocument/2006/relationships/slideLayout" Target="../slideLayouts/slideLayout24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6.jpeg"/><Relationship Id="rId5" Type="http://schemas.openxmlformats.org/officeDocument/2006/relationships/diagramLayout" Target="../diagrams/layout1.xml"/><Relationship Id="rId15" Type="http://schemas.openxmlformats.org/officeDocument/2006/relationships/image" Target="../media/image8.png"/><Relationship Id="rId10" Type="http://schemas.openxmlformats.org/officeDocument/2006/relationships/image" Target="../media/image5.png"/><Relationship Id="rId19" Type="http://schemas.openxmlformats.org/officeDocument/2006/relationships/image" Target="../media/image10.png"/><Relationship Id="rId4" Type="http://schemas.openxmlformats.org/officeDocument/2006/relationships/diagramData" Target="../diagrams/data1.xml"/><Relationship Id="rId9" Type="http://schemas.openxmlformats.org/officeDocument/2006/relationships/image" Target="../media/image4.png"/><Relationship Id="rId1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4.jpeg"/><Relationship Id="rId5" Type="http://schemas.microsoft.com/office/2007/relationships/hdphoto" Target="../media/hdphoto30.wdp"/><Relationship Id="rId4" Type="http://schemas.openxmlformats.org/officeDocument/2006/relationships/image" Target="../media/image7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1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jpeg"/><Relationship Id="rId5" Type="http://schemas.openxmlformats.org/officeDocument/2006/relationships/image" Target="../media/image3.png"/><Relationship Id="rId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6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.png"/><Relationship Id="rId5" Type="http://schemas.microsoft.com/office/2007/relationships/hdphoto" Target="../media/hdphoto8.wdp"/><Relationship Id="rId4" Type="http://schemas.openxmlformats.org/officeDocument/2006/relationships/image" Target="../media/image17.jpeg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5" Type="http://schemas.microsoft.com/office/2007/relationships/hdphoto" Target="../media/hdphoto10.wdp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7.png"/><Relationship Id="rId3" Type="http://schemas.openxmlformats.org/officeDocument/2006/relationships/image" Target="../media/image3.png"/><Relationship Id="rId7" Type="http://schemas.microsoft.com/office/2007/relationships/hdphoto" Target="../media/hdphoto12.wdp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jpeg"/><Relationship Id="rId11" Type="http://schemas.microsoft.com/office/2007/relationships/hdphoto" Target="../media/hdphoto14.wdp"/><Relationship Id="rId5" Type="http://schemas.microsoft.com/office/2007/relationships/hdphoto" Target="../media/hdphoto11.wdp"/><Relationship Id="rId15" Type="http://schemas.openxmlformats.org/officeDocument/2006/relationships/image" Target="../media/image29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microsoft.com/office/2007/relationships/hdphoto" Target="../media/hdphoto13.wdp"/><Relationship Id="rId1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.png"/><Relationship Id="rId5" Type="http://schemas.microsoft.com/office/2007/relationships/hdphoto" Target="../media/hdphoto15.wdp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6" y="37528"/>
            <a:ext cx="9143999" cy="50920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5" y="472682"/>
            <a:ext cx="2016226" cy="730916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611560" y="3866251"/>
            <a:ext cx="0" cy="684000"/>
          </a:xfrm>
          <a:prstGeom prst="line">
            <a:avLst/>
          </a:prstGeom>
          <a:noFill/>
          <a:ln w="12700" cap="flat">
            <a:solidFill>
              <a:srgbClr val="004F9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Прямоугольник 11"/>
          <p:cNvSpPr/>
          <p:nvPr/>
        </p:nvSpPr>
        <p:spPr>
          <a:xfrm>
            <a:off x="708649" y="3891538"/>
            <a:ext cx="7920880" cy="3273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2700"/>
              </a:lnSpc>
            </a:pPr>
            <a:r>
              <a:rPr lang="ru-RU" sz="2000" b="1" dirty="0">
                <a:solidFill>
                  <a:srgbClr val="004F9F"/>
                </a:solidFill>
                <a:ea typeface="Times New Roman" charset="0"/>
                <a:cs typeface="Times New Roman" charset="0"/>
              </a:rPr>
              <a:t>О приоритетах социально-экономического развития города Ярославля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08649" y="4227934"/>
            <a:ext cx="3024336" cy="3462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2700"/>
              </a:lnSpc>
            </a:pPr>
            <a:r>
              <a:rPr lang="ru-RU" sz="1400" dirty="0">
                <a:solidFill>
                  <a:srgbClr val="004F9F"/>
                </a:solidFill>
                <a:ea typeface="Times New Roman" charset="0"/>
                <a:cs typeface="Times New Roman" charset="0"/>
              </a:rPr>
              <a:t>АВГУСТ 2024</a:t>
            </a:r>
            <a:r>
              <a:rPr lang="en-US" sz="1400" dirty="0">
                <a:solidFill>
                  <a:srgbClr val="004F9F"/>
                </a:solidFill>
                <a:ea typeface="Times New Roman" charset="0"/>
                <a:cs typeface="Times New Roman" charset="0"/>
              </a:rPr>
              <a:t>|</a:t>
            </a:r>
            <a:r>
              <a:rPr lang="ru-RU" sz="1400" dirty="0">
                <a:solidFill>
                  <a:srgbClr val="004F9F"/>
                </a:solidFill>
                <a:ea typeface="Times New Roman" charset="0"/>
                <a:cs typeface="Times New Roman" charset="0"/>
              </a:rPr>
              <a:t>  ЯРОСЛАВЛЬ</a:t>
            </a:r>
          </a:p>
        </p:txBody>
      </p:sp>
    </p:spTree>
    <p:extLst>
      <p:ext uri="{BB962C8B-B14F-4D97-AF65-F5344CB8AC3E}">
        <p14:creationId xmlns:p14="http://schemas.microsoft.com/office/powerpoint/2010/main" val="3604547312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Прямоугольник 53"/>
          <p:cNvSpPr/>
          <p:nvPr/>
        </p:nvSpPr>
        <p:spPr>
          <a:xfrm>
            <a:off x="7638992" y="1934727"/>
            <a:ext cx="1132918" cy="1172111"/>
          </a:xfrm>
          <a:prstGeom prst="rect">
            <a:avLst/>
          </a:prstGeom>
          <a:solidFill>
            <a:srgbClr val="E0E9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H="1">
            <a:off x="179656" y="0"/>
            <a:ext cx="10569" cy="5143500"/>
          </a:xfrm>
          <a:prstGeom prst="line">
            <a:avLst/>
          </a:prstGeom>
          <a:ln w="2127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>
            <a:off x="359310" y="0"/>
            <a:ext cx="10567" cy="5143500"/>
          </a:xfrm>
          <a:prstGeom prst="line">
            <a:avLst/>
          </a:prstGeom>
          <a:ln w="603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H="1">
            <a:off x="359310" y="0"/>
            <a:ext cx="10567" cy="5143500"/>
          </a:xfrm>
          <a:prstGeom prst="line">
            <a:avLst/>
          </a:prstGeom>
          <a:ln w="603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Прямоугольник 59"/>
          <p:cNvSpPr/>
          <p:nvPr/>
        </p:nvSpPr>
        <p:spPr>
          <a:xfrm>
            <a:off x="587540" y="785154"/>
            <a:ext cx="8284287" cy="326197"/>
          </a:xfrm>
          <a:prstGeom prst="rect">
            <a:avLst/>
          </a:prstGeom>
          <a:solidFill>
            <a:srgbClr val="004F9F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75" tIns="35788" rIns="71575" bIns="35788" rtlCol="0" anchor="ctr"/>
          <a:lstStyle/>
          <a:p>
            <a:pPr algn="ctr" defTabSz="704095" hangingPunct="0"/>
            <a:endParaRPr lang="ru-RU" sz="1300" kern="0">
              <a:solidFill>
                <a:prstClr val="white"/>
              </a:solidFill>
              <a:sym typeface="Calibri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738784" y="771550"/>
            <a:ext cx="7954118" cy="349274"/>
          </a:xfrm>
          <a:prstGeom prst="rect">
            <a:avLst/>
          </a:prstGeom>
        </p:spPr>
        <p:txBody>
          <a:bodyPr wrap="square" lIns="71575" tIns="35788" rIns="71575" bIns="35788">
            <a:spAutoFit/>
          </a:bodyPr>
          <a:lstStyle/>
          <a:p>
            <a:pPr algn="ctr" defTabSz="704095" hangingPunct="0"/>
            <a:r>
              <a:rPr lang="ru-RU" b="1" kern="0" dirty="0">
                <a:solidFill>
                  <a:prstClr val="white"/>
                </a:solidFill>
                <a:sym typeface="Calibri"/>
              </a:rPr>
              <a:t>ОБРАЗОВАНИЕ</a:t>
            </a:r>
          </a:p>
        </p:txBody>
      </p:sp>
      <p:sp>
        <p:nvSpPr>
          <p:cNvPr id="121" name="Номер слайда 5"/>
          <p:cNvSpPr>
            <a:spLocks noGrp="1"/>
          </p:cNvSpPr>
          <p:nvPr/>
        </p:nvSpPr>
        <p:spPr bwMode="auto">
          <a:xfrm>
            <a:off x="8096535" y="89086"/>
            <a:ext cx="827059" cy="55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899503" eaLnBrk="1" fontAlgn="auto" hangingPunct="0">
              <a:spcBef>
                <a:spcPts val="0"/>
              </a:spcBef>
              <a:spcAft>
                <a:spcPts val="0"/>
              </a:spcAft>
            </a:pPr>
            <a:r>
              <a:rPr lang="ru-RU" altLang="ru-RU" sz="3200" dirty="0">
                <a:solidFill>
                  <a:srgbClr val="B7C6CF"/>
                </a:solidFill>
                <a:latin typeface="+mn-lt"/>
                <a:ea typeface="Times New Roman" charset="0"/>
                <a:cs typeface="Times New Roman" charset="0"/>
                <a:sym typeface="Calibri"/>
              </a:rPr>
              <a:t>9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05580" y="1066840"/>
            <a:ext cx="40110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/>
              <a:t>Всего</a:t>
            </a:r>
            <a:r>
              <a:rPr lang="ru-RU" dirty="0">
                <a:solidFill>
                  <a:srgbClr val="5D59A7"/>
                </a:solidFill>
              </a:rPr>
              <a:t> </a:t>
            </a:r>
            <a:r>
              <a:rPr lang="ru-RU" sz="2800" dirty="0">
                <a:solidFill>
                  <a:srgbClr val="004F9F"/>
                </a:solidFill>
              </a:rPr>
              <a:t>267</a:t>
            </a:r>
            <a:r>
              <a:rPr lang="ru-RU" sz="2000" dirty="0">
                <a:solidFill>
                  <a:srgbClr val="5D59A7"/>
                </a:solidFill>
              </a:rPr>
              <a:t> </a:t>
            </a:r>
            <a:r>
              <a:rPr lang="ru-RU" sz="1600" b="1" dirty="0"/>
              <a:t>муниципальных  учреждений</a:t>
            </a:r>
          </a:p>
        </p:txBody>
      </p:sp>
      <p:pic>
        <p:nvPicPr>
          <p:cNvPr id="73" name="Изображение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17" y="37105"/>
            <a:ext cx="1928997" cy="604521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2987824" y="268655"/>
            <a:ext cx="5168712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400" dirty="0">
                <a:solidFill>
                  <a:srgbClr val="004F9F"/>
                </a:solidFill>
                <a:ea typeface="Times New Roman" charset="0"/>
                <a:cs typeface="Times New Roman" charset="0"/>
              </a:rPr>
              <a:t>О ПРИОРИТЕТАХ СОЦИАЛЬНО-ЭКОНОМИЧЕСКОГО  РАЗВИТИЯ ГОРОДА ЯРОСЛАВЛЯ</a:t>
            </a: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>
            <a:off x="4714696" y="1956271"/>
            <a:ext cx="4032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34"/>
          <p:cNvSpPr/>
          <p:nvPr/>
        </p:nvSpPr>
        <p:spPr>
          <a:xfrm>
            <a:off x="4644008" y="1563638"/>
            <a:ext cx="33157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4F9F"/>
                </a:solidFill>
              </a:rPr>
              <a:t>В РАБОТЕ</a:t>
            </a:r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>
            <a:off x="682248" y="1967185"/>
            <a:ext cx="3420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рямоугольник 40"/>
          <p:cNvSpPr/>
          <p:nvPr/>
        </p:nvSpPr>
        <p:spPr>
          <a:xfrm>
            <a:off x="611560" y="1574552"/>
            <a:ext cx="35218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4F9F"/>
                </a:solidFill>
              </a:rPr>
              <a:t>ВВЕДЕНО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2981310" y="1988583"/>
            <a:ext cx="1132918" cy="920173"/>
          </a:xfrm>
          <a:prstGeom prst="rect">
            <a:avLst/>
          </a:prstGeom>
          <a:solidFill>
            <a:srgbClr val="E0E9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611560" y="1995686"/>
            <a:ext cx="2376264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ts val="1600"/>
              </a:lnSpc>
              <a:buFont typeface="+mj-lt"/>
              <a:buAutoNum type="arabicPeriod"/>
            </a:pPr>
            <a:r>
              <a:rPr lang="ru-RU" sz="1400" b="1" dirty="0"/>
              <a:t>Школа</a:t>
            </a:r>
          </a:p>
          <a:p>
            <a:pPr marL="171450" indent="-171450">
              <a:lnSpc>
                <a:spcPts val="1600"/>
              </a:lnSpc>
              <a:buFontTx/>
              <a:buChar char="-"/>
            </a:pPr>
            <a:r>
              <a:rPr lang="ru-RU" sz="1400" dirty="0" err="1"/>
              <a:t>Пашуковская</a:t>
            </a:r>
            <a:r>
              <a:rPr lang="ru-RU" sz="1400" dirty="0"/>
              <a:t> ул. </a:t>
            </a:r>
            <a:endParaRPr lang="ru-RU" sz="1400" b="1" dirty="0"/>
          </a:p>
          <a:p>
            <a:pPr marL="342900" indent="-342900">
              <a:lnSpc>
                <a:spcPts val="1600"/>
              </a:lnSpc>
              <a:buFont typeface="+mj-lt"/>
              <a:buAutoNum type="arabicPeriod" startAt="2"/>
            </a:pPr>
            <a:r>
              <a:rPr lang="ru-RU" sz="1400" b="1" dirty="0"/>
              <a:t>Детский сад  </a:t>
            </a:r>
          </a:p>
          <a:p>
            <a:pPr marL="171450" indent="-171450">
              <a:lnSpc>
                <a:spcPts val="1600"/>
              </a:lnSpc>
              <a:buFontTx/>
              <a:buChar char="-"/>
            </a:pPr>
            <a:r>
              <a:rPr lang="ru-RU" sz="1400" dirty="0"/>
              <a:t>Малая </a:t>
            </a:r>
            <a:r>
              <a:rPr lang="ru-RU" sz="1400" dirty="0" err="1"/>
              <a:t>Норская</a:t>
            </a:r>
            <a:r>
              <a:rPr lang="ru-RU" sz="1400" dirty="0"/>
              <a:t> ул. </a:t>
            </a:r>
            <a:endParaRPr lang="ru-RU" sz="1400" b="1" dirty="0"/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658228" y="2930202"/>
            <a:ext cx="3456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Прямоугольник 52"/>
          <p:cNvSpPr/>
          <p:nvPr/>
        </p:nvSpPr>
        <p:spPr>
          <a:xfrm>
            <a:off x="2915816" y="2215049"/>
            <a:ext cx="1217590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>
              <a:lnSpc>
                <a:spcPts val="1500"/>
              </a:lnSpc>
            </a:pPr>
            <a:r>
              <a:rPr lang="ru-RU" sz="1400" dirty="0">
                <a:solidFill>
                  <a:srgbClr val="004F9F"/>
                </a:solidFill>
                <a:ea typeface="Times New Roman" charset="0"/>
                <a:cs typeface="Times New Roman" charset="0"/>
              </a:rPr>
              <a:t>на 1100 мест</a:t>
            </a:r>
          </a:p>
          <a:p>
            <a:pPr algn="ctr" fontAlgn="b">
              <a:lnSpc>
                <a:spcPts val="1500"/>
              </a:lnSpc>
            </a:pPr>
            <a:endParaRPr lang="ru-RU" sz="1400" dirty="0">
              <a:solidFill>
                <a:srgbClr val="004F9F"/>
              </a:solidFill>
              <a:ea typeface="Times New Roman" charset="0"/>
              <a:cs typeface="Times New Roman" charset="0"/>
            </a:endParaRPr>
          </a:p>
          <a:p>
            <a:pPr algn="ctr" fontAlgn="b">
              <a:lnSpc>
                <a:spcPts val="1500"/>
              </a:lnSpc>
            </a:pPr>
            <a:r>
              <a:rPr lang="ru-RU" sz="1400" dirty="0">
                <a:solidFill>
                  <a:srgbClr val="004F9F"/>
                </a:solidFill>
                <a:ea typeface="Times New Roman" charset="0"/>
                <a:cs typeface="Times New Roman" charset="0"/>
              </a:rPr>
              <a:t>на 280 мест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4711670" y="1988583"/>
            <a:ext cx="2812658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ts val="1600"/>
              </a:lnSpc>
              <a:buFont typeface="+mj-lt"/>
              <a:buAutoNum type="arabicPeriod"/>
            </a:pPr>
            <a:r>
              <a:rPr lang="ru-RU" sz="1400" b="1" dirty="0">
                <a:solidFill>
                  <a:prstClr val="black"/>
                </a:solidFill>
              </a:rPr>
              <a:t>Школы:</a:t>
            </a:r>
            <a:endParaRPr lang="ru-RU" sz="1400" dirty="0"/>
          </a:p>
          <a:p>
            <a:pPr marL="171450" indent="-171450">
              <a:lnSpc>
                <a:spcPts val="1600"/>
              </a:lnSpc>
              <a:buFontTx/>
              <a:buChar char="-"/>
            </a:pPr>
            <a:r>
              <a:rPr lang="ru-RU" sz="1400" dirty="0"/>
              <a:t>Московский просп. </a:t>
            </a:r>
          </a:p>
          <a:p>
            <a:pPr marL="171450" indent="-171450">
              <a:lnSpc>
                <a:spcPts val="1600"/>
              </a:lnSpc>
              <a:buFontTx/>
              <a:buChar char="-"/>
            </a:pPr>
            <a:r>
              <a:rPr lang="ru-RU" sz="1400" dirty="0"/>
              <a:t>Б. Федоровская ул.</a:t>
            </a:r>
          </a:p>
          <a:p>
            <a:pPr>
              <a:lnSpc>
                <a:spcPts val="1600"/>
              </a:lnSpc>
              <a:buFont typeface="+mj-lt"/>
              <a:buAutoNum type="arabicPeriod" startAt="2"/>
            </a:pPr>
            <a:r>
              <a:rPr lang="ru-RU" sz="1400" b="1" dirty="0"/>
              <a:t>     Детский сад                                         </a:t>
            </a:r>
            <a:r>
              <a:rPr lang="ru-RU" sz="1400" dirty="0">
                <a:solidFill>
                  <a:prstClr val="black"/>
                </a:solidFill>
              </a:rPr>
              <a:t>-   </a:t>
            </a:r>
            <a:r>
              <a:rPr lang="ru-RU" sz="1400" dirty="0" err="1"/>
              <a:t>Тутаевское</a:t>
            </a:r>
            <a:r>
              <a:rPr lang="ru-RU" sz="1400" dirty="0"/>
              <a:t> ш. (за д. 105)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7603595" y="1995686"/>
            <a:ext cx="1216877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>
              <a:lnSpc>
                <a:spcPts val="1600"/>
              </a:lnSpc>
            </a:pPr>
            <a:endParaRPr lang="ru-RU" sz="1400" dirty="0">
              <a:solidFill>
                <a:srgbClr val="004F9F"/>
              </a:solidFill>
              <a:ea typeface="Times New Roman" charset="0"/>
              <a:cs typeface="Times New Roman" charset="0"/>
            </a:endParaRPr>
          </a:p>
          <a:p>
            <a:pPr algn="ctr" fontAlgn="b">
              <a:lnSpc>
                <a:spcPts val="1600"/>
              </a:lnSpc>
            </a:pPr>
            <a:r>
              <a:rPr lang="ru-RU" sz="1400" dirty="0">
                <a:solidFill>
                  <a:srgbClr val="004F9F"/>
                </a:solidFill>
                <a:ea typeface="Times New Roman" charset="0"/>
                <a:cs typeface="Times New Roman" charset="0"/>
              </a:rPr>
              <a:t>на 1100 мест</a:t>
            </a:r>
          </a:p>
          <a:p>
            <a:pPr algn="ctr" fontAlgn="b">
              <a:lnSpc>
                <a:spcPts val="1600"/>
              </a:lnSpc>
            </a:pPr>
            <a:r>
              <a:rPr lang="ru-RU" sz="1400" dirty="0">
                <a:solidFill>
                  <a:srgbClr val="004F9F"/>
                </a:solidFill>
                <a:ea typeface="Times New Roman" charset="0"/>
                <a:cs typeface="Times New Roman" charset="0"/>
              </a:rPr>
              <a:t>на 500 мест</a:t>
            </a:r>
          </a:p>
          <a:p>
            <a:pPr algn="ctr" fontAlgn="b">
              <a:lnSpc>
                <a:spcPts val="1600"/>
              </a:lnSpc>
            </a:pPr>
            <a:endParaRPr lang="ru-RU" sz="1400" dirty="0">
              <a:solidFill>
                <a:srgbClr val="004F9F"/>
              </a:solidFill>
              <a:ea typeface="Times New Roman" charset="0"/>
              <a:cs typeface="Times New Roman" charset="0"/>
            </a:endParaRPr>
          </a:p>
          <a:p>
            <a:pPr algn="ctr" fontAlgn="b">
              <a:lnSpc>
                <a:spcPts val="1600"/>
              </a:lnSpc>
            </a:pPr>
            <a:r>
              <a:rPr lang="ru-RU" sz="1400" dirty="0">
                <a:solidFill>
                  <a:srgbClr val="004F9F"/>
                </a:solidFill>
                <a:ea typeface="Times New Roman" charset="0"/>
                <a:cs typeface="Times New Roman" charset="0"/>
              </a:rPr>
              <a:t>на 330 мест</a:t>
            </a:r>
          </a:p>
        </p:txBody>
      </p:sp>
      <p:cxnSp>
        <p:nvCxnSpPr>
          <p:cNvPr id="57" name="Прямая соединительная линия 56"/>
          <p:cNvCxnSpPr/>
          <p:nvPr/>
        </p:nvCxnSpPr>
        <p:spPr>
          <a:xfrm>
            <a:off x="4716400" y="3075806"/>
            <a:ext cx="4068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Прямоугольник 37"/>
          <p:cNvSpPr/>
          <p:nvPr/>
        </p:nvSpPr>
        <p:spPr>
          <a:xfrm>
            <a:off x="596917" y="2961851"/>
            <a:ext cx="36541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За счет средств областного бюджета в 2023 г  приобретено ЧОО «Совенок» </a:t>
            </a:r>
            <a:r>
              <a:rPr lang="ru-RU" sz="1400" dirty="0">
                <a:solidFill>
                  <a:srgbClr val="004F9F"/>
                </a:solidFill>
                <a:ea typeface="Times New Roman" charset="0"/>
                <a:cs typeface="Times New Roman" charset="0"/>
              </a:rPr>
              <a:t>на 120 мест</a:t>
            </a:r>
          </a:p>
        </p:txBody>
      </p:sp>
      <p:pic>
        <p:nvPicPr>
          <p:cNvPr id="33" name="Picture 2" descr="https://yarinform.ru/wp-content/uploads/2023/09/yarreg.ru_gallery_news_2023_05_275654_8_4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609"/>
          <a:stretch/>
        </p:blipFill>
        <p:spPr bwMode="auto">
          <a:xfrm>
            <a:off x="657583" y="3514314"/>
            <a:ext cx="1807664" cy="121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46"/>
          <a:stretch/>
        </p:blipFill>
        <p:spPr bwMode="auto">
          <a:xfrm>
            <a:off x="7006046" y="3543584"/>
            <a:ext cx="1765863" cy="1211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" t="5875" r="3050" b="14031"/>
          <a:stretch/>
        </p:blipFill>
        <p:spPr bwMode="auto">
          <a:xfrm>
            <a:off x="4714696" y="3485071"/>
            <a:ext cx="2238708" cy="1269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 descr="Совенок, детский сад, ясли, ул. Зелинского, 2А, Ярославль — Яндекс Карты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849" y="3514315"/>
            <a:ext cx="2155616" cy="121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46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 flipH="1">
            <a:off x="179656" y="0"/>
            <a:ext cx="10569" cy="5143500"/>
          </a:xfrm>
          <a:prstGeom prst="line">
            <a:avLst/>
          </a:prstGeom>
          <a:ln w="2127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>
            <a:off x="359310" y="0"/>
            <a:ext cx="10567" cy="5143500"/>
          </a:xfrm>
          <a:prstGeom prst="line">
            <a:avLst/>
          </a:prstGeom>
          <a:ln w="603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H="1">
            <a:off x="179656" y="0"/>
            <a:ext cx="10569" cy="5143500"/>
          </a:xfrm>
          <a:prstGeom prst="line">
            <a:avLst/>
          </a:prstGeom>
          <a:ln w="2127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H="1">
            <a:off x="359310" y="0"/>
            <a:ext cx="10567" cy="5143500"/>
          </a:xfrm>
          <a:prstGeom prst="line">
            <a:avLst/>
          </a:prstGeom>
          <a:ln w="603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Прямоугольник 59"/>
          <p:cNvSpPr/>
          <p:nvPr/>
        </p:nvSpPr>
        <p:spPr>
          <a:xfrm>
            <a:off x="587540" y="785154"/>
            <a:ext cx="8284287" cy="326197"/>
          </a:xfrm>
          <a:prstGeom prst="rect">
            <a:avLst/>
          </a:prstGeom>
          <a:solidFill>
            <a:srgbClr val="004F9F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75" tIns="35788" rIns="71575" bIns="35788" rtlCol="0" anchor="ctr"/>
          <a:lstStyle/>
          <a:p>
            <a:pPr algn="ctr" defTabSz="704095" hangingPunct="0"/>
            <a:endParaRPr lang="ru-RU" sz="1300" kern="0">
              <a:solidFill>
                <a:prstClr val="white"/>
              </a:solidFill>
              <a:sym typeface="Calibri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738784" y="771550"/>
            <a:ext cx="7954118" cy="349274"/>
          </a:xfrm>
          <a:prstGeom prst="rect">
            <a:avLst/>
          </a:prstGeom>
        </p:spPr>
        <p:txBody>
          <a:bodyPr wrap="square" lIns="71575" tIns="35788" rIns="71575" bIns="35788">
            <a:spAutoFit/>
          </a:bodyPr>
          <a:lstStyle/>
          <a:p>
            <a:pPr algn="ctr" defTabSz="704095" hangingPunct="0"/>
            <a:r>
              <a:rPr lang="ru-RU" b="1" kern="0" dirty="0">
                <a:solidFill>
                  <a:prstClr val="white"/>
                </a:solidFill>
                <a:sym typeface="Calibri"/>
              </a:rPr>
              <a:t>ОБРАЗОВАНИЕ</a:t>
            </a:r>
          </a:p>
        </p:txBody>
      </p:sp>
      <p:sp>
        <p:nvSpPr>
          <p:cNvPr id="121" name="Номер слайда 5"/>
          <p:cNvSpPr>
            <a:spLocks noGrp="1"/>
          </p:cNvSpPr>
          <p:nvPr/>
        </p:nvSpPr>
        <p:spPr bwMode="auto">
          <a:xfrm>
            <a:off x="8096535" y="89086"/>
            <a:ext cx="827059" cy="55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899503" eaLnBrk="1" fontAlgn="auto" hangingPunct="0">
              <a:spcBef>
                <a:spcPts val="0"/>
              </a:spcBef>
              <a:spcAft>
                <a:spcPts val="0"/>
              </a:spcAft>
            </a:pPr>
            <a:r>
              <a:rPr lang="ru-RU" altLang="ru-RU" sz="3200" dirty="0">
                <a:solidFill>
                  <a:srgbClr val="B7C6CF"/>
                </a:solidFill>
                <a:latin typeface="+mn-lt"/>
                <a:ea typeface="Times New Roman" charset="0"/>
                <a:cs typeface="Times New Roman" charset="0"/>
                <a:sym typeface="Calibri"/>
              </a:rPr>
              <a:t>10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587540" y="1181487"/>
            <a:ext cx="36244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4F9F"/>
                </a:solidFill>
              </a:rPr>
              <a:t>СТРОИТЕЛЬСТВО НОВЫХ ШКОЛ</a:t>
            </a:r>
          </a:p>
        </p:txBody>
      </p:sp>
      <p:sp>
        <p:nvSpPr>
          <p:cNvPr id="2" name="AutoShape 10" descr="https://belregion.ru/upload/iblock/f86/1yofdsjdl85vejat1oa33w92yufack2t/image_2022-09-01_17-02-5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4211960" y="1419622"/>
            <a:ext cx="0" cy="1446333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45" name="Изображение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17" y="37105"/>
            <a:ext cx="1928997" cy="604521"/>
          </a:xfrm>
          <a:prstGeom prst="rect">
            <a:avLst/>
          </a:prstGeom>
        </p:spPr>
      </p:pic>
      <p:cxnSp>
        <p:nvCxnSpPr>
          <p:cNvPr id="21" name="Прямая соединительная линия 20"/>
          <p:cNvCxnSpPr/>
          <p:nvPr/>
        </p:nvCxnSpPr>
        <p:spPr>
          <a:xfrm>
            <a:off x="738784" y="3003798"/>
            <a:ext cx="7992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2987824" y="268655"/>
            <a:ext cx="5168712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400" dirty="0">
                <a:solidFill>
                  <a:srgbClr val="004F9F"/>
                </a:solidFill>
                <a:ea typeface="Times New Roman" charset="0"/>
                <a:cs typeface="Times New Roman" charset="0"/>
              </a:rPr>
              <a:t>О ПРИОРИТЕТАХ СОЦИАЛЬНО-ЭКОНОМИЧЕСКОГО  РАЗВИТИЯ ГОРОДА ЯРОСЛАВЛЯ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11560" y="1491630"/>
            <a:ext cx="324036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/>
              <a:t>Школа на </a:t>
            </a:r>
            <a:r>
              <a:rPr lang="ru-RU" sz="1600" b="1" dirty="0"/>
              <a:t>Московском просп. на 1100 мест </a:t>
            </a:r>
            <a:endParaRPr lang="ru-RU" sz="1500" b="1" dirty="0"/>
          </a:p>
          <a:p>
            <a:r>
              <a:rPr lang="ru-RU" sz="1500" b="1" dirty="0"/>
              <a:t>Школа на Большой Федоровской ул. на 500 мест</a:t>
            </a:r>
          </a:p>
          <a:p>
            <a:r>
              <a:rPr lang="ru-RU" sz="1500" b="1" dirty="0"/>
              <a:t>Пристройка в МОУ «Средняя школа № 48»</a:t>
            </a:r>
            <a:endParaRPr lang="ru-RU" dirty="0">
              <a:solidFill>
                <a:srgbClr val="004F9F"/>
              </a:solidFill>
            </a:endParaRPr>
          </a:p>
        </p:txBody>
      </p:sp>
      <p:pic>
        <p:nvPicPr>
          <p:cNvPr id="1026" name="Picture 2" descr="https://sun9-32.userapi.com/impg/FtVL0SUpPYaAcJE7NeGQsld-gt6ejyCK0Y27fg/Dm16fYtxBbE.jpg?size=1280x853&amp;quality=96&amp;sign=94ceb5b7d8b325e598af9586e8479f76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426639"/>
            <a:ext cx="2150554" cy="143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Школу на Большой Федоровской в Ярославле построят больше, чем за 800 млн  рублей - 27 июля 2022 - 76.ру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Школу на Большой Федоровской в Ярославле построят больше, чем за 800 млн  рублей - 27 июля 2022 - 76.ру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 descr="Школу на Большой Федоровской в Ярославле планируют сдать весной 2025 года |  08.08.2024 | Ярославль - БезФормат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147814"/>
            <a:ext cx="2429712" cy="145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10" descr="Для строительства школы на улице Большой Федоровской в Ярославле начнут  искать подрядчика в 2022 году - 27 июля 2022 - 76.ру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601" y="3121577"/>
            <a:ext cx="2218484" cy="148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AutoShape 13" descr="Школа №48 в Ярославле, ул. Папанина, 10А - фото, отзывы 2024, рейтинг,  телефон и адрес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137087"/>
            <a:ext cx="2005599" cy="147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218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Прямоугольник 53"/>
          <p:cNvSpPr/>
          <p:nvPr/>
        </p:nvSpPr>
        <p:spPr>
          <a:xfrm>
            <a:off x="7638992" y="1718703"/>
            <a:ext cx="1132918" cy="1429111"/>
          </a:xfrm>
          <a:prstGeom prst="rect">
            <a:avLst/>
          </a:prstGeom>
          <a:solidFill>
            <a:srgbClr val="E0E9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H="1">
            <a:off x="179656" y="0"/>
            <a:ext cx="10569" cy="5143500"/>
          </a:xfrm>
          <a:prstGeom prst="line">
            <a:avLst/>
          </a:prstGeom>
          <a:ln w="2127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>
            <a:off x="359310" y="0"/>
            <a:ext cx="10567" cy="5143500"/>
          </a:xfrm>
          <a:prstGeom prst="line">
            <a:avLst/>
          </a:prstGeom>
          <a:ln w="603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H="1">
            <a:off x="359310" y="0"/>
            <a:ext cx="10567" cy="5143500"/>
          </a:xfrm>
          <a:prstGeom prst="line">
            <a:avLst/>
          </a:prstGeom>
          <a:ln w="603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Прямоугольник 59"/>
          <p:cNvSpPr/>
          <p:nvPr/>
        </p:nvSpPr>
        <p:spPr>
          <a:xfrm>
            <a:off x="587540" y="785154"/>
            <a:ext cx="8284287" cy="326197"/>
          </a:xfrm>
          <a:prstGeom prst="rect">
            <a:avLst/>
          </a:prstGeom>
          <a:solidFill>
            <a:srgbClr val="004F9F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75" tIns="35788" rIns="71575" bIns="35788" rtlCol="0" anchor="ctr"/>
          <a:lstStyle/>
          <a:p>
            <a:pPr algn="ctr" defTabSz="704095" hangingPunct="0"/>
            <a:endParaRPr lang="ru-RU" sz="1300" kern="0">
              <a:solidFill>
                <a:prstClr val="white"/>
              </a:solidFill>
              <a:sym typeface="Calibri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738784" y="771550"/>
            <a:ext cx="7954118" cy="349274"/>
          </a:xfrm>
          <a:prstGeom prst="rect">
            <a:avLst/>
          </a:prstGeom>
        </p:spPr>
        <p:txBody>
          <a:bodyPr wrap="square" lIns="71575" tIns="35788" rIns="71575" bIns="35788">
            <a:spAutoFit/>
          </a:bodyPr>
          <a:lstStyle/>
          <a:p>
            <a:pPr algn="ctr" defTabSz="704095" hangingPunct="0"/>
            <a:r>
              <a:rPr lang="ru-RU" b="1" kern="0" dirty="0">
                <a:solidFill>
                  <a:prstClr val="white"/>
                </a:solidFill>
                <a:sym typeface="Calibri"/>
              </a:rPr>
              <a:t>ОБРАЗОВАНИЕ</a:t>
            </a:r>
          </a:p>
        </p:txBody>
      </p:sp>
      <p:sp>
        <p:nvSpPr>
          <p:cNvPr id="121" name="Номер слайда 5"/>
          <p:cNvSpPr>
            <a:spLocks noGrp="1"/>
          </p:cNvSpPr>
          <p:nvPr/>
        </p:nvSpPr>
        <p:spPr bwMode="auto">
          <a:xfrm>
            <a:off x="8096535" y="89086"/>
            <a:ext cx="827059" cy="55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899503" eaLnBrk="1" fontAlgn="auto" hangingPunct="0">
              <a:spcBef>
                <a:spcPts val="0"/>
              </a:spcBef>
              <a:spcAft>
                <a:spcPts val="0"/>
              </a:spcAft>
            </a:pPr>
            <a:r>
              <a:rPr lang="ru-RU" altLang="ru-RU" sz="3200" dirty="0">
                <a:solidFill>
                  <a:srgbClr val="B7C6CF"/>
                </a:solidFill>
                <a:latin typeface="+mn-lt"/>
                <a:ea typeface="Times New Roman" charset="0"/>
                <a:cs typeface="Times New Roman" charset="0"/>
                <a:sym typeface="Calibri"/>
              </a:rPr>
              <a:t>11</a:t>
            </a:r>
          </a:p>
        </p:txBody>
      </p:sp>
      <p:pic>
        <p:nvPicPr>
          <p:cNvPr id="73" name="Изображение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17" y="37105"/>
            <a:ext cx="1928997" cy="604521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2987824" y="268655"/>
            <a:ext cx="5168712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400" dirty="0">
                <a:solidFill>
                  <a:srgbClr val="004F9F"/>
                </a:solidFill>
                <a:ea typeface="Times New Roman" charset="0"/>
                <a:cs typeface="Times New Roman" charset="0"/>
              </a:rPr>
              <a:t>О ПРИОРИТЕТАХ СОЦИАЛЬНО-ЭКОНОМИЧЕСКОГО  РАЗВИТИЯ ГОРОДА ЯРОСЛАВЛЯ</a:t>
            </a: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>
            <a:off x="4714696" y="1740247"/>
            <a:ext cx="4032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738784" y="1635646"/>
            <a:ext cx="33946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рямоугольник 40"/>
          <p:cNvSpPr/>
          <p:nvPr/>
        </p:nvSpPr>
        <p:spPr>
          <a:xfrm>
            <a:off x="596917" y="1203598"/>
            <a:ext cx="35218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4F9F"/>
                </a:solidFill>
              </a:rPr>
              <a:t>ПЛАНИРОВАНИЕ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2981310" y="1772559"/>
            <a:ext cx="1132918" cy="1323439"/>
          </a:xfrm>
          <a:prstGeom prst="rect">
            <a:avLst/>
          </a:prstGeom>
          <a:solidFill>
            <a:srgbClr val="E0E9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611560" y="1779662"/>
            <a:ext cx="23762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1600"/>
              </a:lnSpc>
              <a:buFont typeface="+mj-lt"/>
              <a:buAutoNum type="arabicPeriod"/>
            </a:pPr>
            <a:r>
              <a:rPr lang="ru-RU" sz="1400" b="1" dirty="0"/>
              <a:t>Детские сады:                                         </a:t>
            </a:r>
            <a:endParaRPr lang="ru-RU" sz="1400" dirty="0"/>
          </a:p>
          <a:p>
            <a:pPr>
              <a:lnSpc>
                <a:spcPts val="1600"/>
              </a:lnSpc>
            </a:pPr>
            <a:r>
              <a:rPr lang="ru-RU" sz="1400" dirty="0"/>
              <a:t> </a:t>
            </a:r>
            <a:r>
              <a:rPr lang="ru-RU" sz="1200" dirty="0"/>
              <a:t>- </a:t>
            </a:r>
            <a:r>
              <a:rPr lang="ru-RU" sz="1200" dirty="0">
                <a:latin typeface="Calibri" pitchFamily="34" charset="0"/>
                <a:ea typeface="Calibri"/>
                <a:cs typeface="Calibri" pitchFamily="34" charset="0"/>
              </a:rPr>
              <a:t>территория, ограниченная просп. Фрунзе, улицами </a:t>
            </a:r>
            <a:r>
              <a:rPr lang="ru-RU" sz="1200" dirty="0" err="1">
                <a:latin typeface="Calibri" pitchFamily="34" charset="0"/>
                <a:ea typeface="Calibri"/>
                <a:cs typeface="Calibri" pitchFamily="34" charset="0"/>
              </a:rPr>
              <a:t>Чернопрудной</a:t>
            </a:r>
            <a:r>
              <a:rPr lang="ru-RU" sz="1200" dirty="0">
                <a:latin typeface="Calibri" pitchFamily="34" charset="0"/>
                <a:ea typeface="Calibri"/>
                <a:cs typeface="Calibri" pitchFamily="34" charset="0"/>
              </a:rPr>
              <a:t>, Лескова, </a:t>
            </a:r>
            <a:r>
              <a:rPr lang="ru-RU" sz="1200" dirty="0" err="1">
                <a:latin typeface="Calibri" pitchFamily="34" charset="0"/>
                <a:ea typeface="Calibri"/>
                <a:cs typeface="Calibri" pitchFamily="34" charset="0"/>
              </a:rPr>
              <a:t>Бурмакинской</a:t>
            </a:r>
            <a:endParaRPr lang="ru-RU" sz="1200" dirty="0">
              <a:latin typeface="Calibri" pitchFamily="34" charset="0"/>
              <a:ea typeface="Calibri"/>
              <a:cs typeface="Calibri" pitchFamily="34" charset="0"/>
            </a:endParaRPr>
          </a:p>
          <a:p>
            <a:pPr>
              <a:lnSpc>
                <a:spcPts val="1600"/>
              </a:lnSpc>
            </a:pPr>
            <a:r>
              <a:rPr lang="ru-RU" sz="1200" dirty="0">
                <a:latin typeface="Calibri" pitchFamily="34" charset="0"/>
                <a:cs typeface="Calibri" pitchFamily="34" charset="0"/>
              </a:rPr>
              <a:t>- </a:t>
            </a:r>
            <a:r>
              <a:rPr lang="ru-RU" sz="1200" dirty="0">
                <a:latin typeface="Calibri" pitchFamily="34" charset="0"/>
                <a:ea typeface="Calibri"/>
                <a:cs typeface="Calibri" pitchFamily="34" charset="0"/>
              </a:rPr>
              <a:t>МКР № 15 </a:t>
            </a:r>
            <a:endParaRPr lang="ru-RU" sz="12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738784" y="3075806"/>
            <a:ext cx="33946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Прямоугольник 52"/>
          <p:cNvSpPr/>
          <p:nvPr/>
        </p:nvSpPr>
        <p:spPr>
          <a:xfrm>
            <a:off x="3007034" y="1999025"/>
            <a:ext cx="1126372" cy="1054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>
              <a:lnSpc>
                <a:spcPts val="1500"/>
              </a:lnSpc>
            </a:pPr>
            <a:r>
              <a:rPr lang="ru-RU" sz="1400" dirty="0">
                <a:solidFill>
                  <a:srgbClr val="004F9F"/>
                </a:solidFill>
                <a:ea typeface="Times New Roman" charset="0"/>
                <a:cs typeface="Times New Roman" charset="0"/>
              </a:rPr>
              <a:t>на 330 мест</a:t>
            </a:r>
          </a:p>
          <a:p>
            <a:pPr algn="ctr" fontAlgn="b">
              <a:lnSpc>
                <a:spcPts val="1500"/>
              </a:lnSpc>
            </a:pPr>
            <a:endParaRPr lang="ru-RU" sz="1400" dirty="0">
              <a:solidFill>
                <a:srgbClr val="004F9F"/>
              </a:solidFill>
              <a:ea typeface="Times New Roman" charset="0"/>
              <a:cs typeface="Times New Roman" charset="0"/>
            </a:endParaRPr>
          </a:p>
          <a:p>
            <a:pPr algn="ctr" fontAlgn="b">
              <a:lnSpc>
                <a:spcPts val="1500"/>
              </a:lnSpc>
            </a:pPr>
            <a:endParaRPr lang="ru-RU" sz="1400" dirty="0">
              <a:solidFill>
                <a:srgbClr val="004F9F"/>
              </a:solidFill>
              <a:ea typeface="Times New Roman" charset="0"/>
              <a:cs typeface="Times New Roman" charset="0"/>
            </a:endParaRPr>
          </a:p>
          <a:p>
            <a:pPr algn="ctr" fontAlgn="b">
              <a:lnSpc>
                <a:spcPts val="1500"/>
              </a:lnSpc>
            </a:pPr>
            <a:endParaRPr lang="ru-RU" sz="1400" dirty="0">
              <a:solidFill>
                <a:srgbClr val="004F9F"/>
              </a:solidFill>
              <a:ea typeface="Times New Roman" charset="0"/>
              <a:cs typeface="Times New Roman" charset="0"/>
            </a:endParaRPr>
          </a:p>
          <a:p>
            <a:pPr algn="ctr" fontAlgn="b">
              <a:lnSpc>
                <a:spcPts val="1500"/>
              </a:lnSpc>
            </a:pPr>
            <a:r>
              <a:rPr lang="ru-RU" sz="1400" dirty="0">
                <a:solidFill>
                  <a:srgbClr val="004F9F"/>
                </a:solidFill>
                <a:ea typeface="Times New Roman" charset="0"/>
                <a:cs typeface="Times New Roman" charset="0"/>
              </a:rPr>
              <a:t>на 330 мест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4711670" y="1772559"/>
            <a:ext cx="2812658" cy="1528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1600"/>
              </a:lnSpc>
            </a:pPr>
            <a:r>
              <a:rPr lang="ru-RU" sz="1400" b="1" dirty="0"/>
              <a:t>2. Школы:</a:t>
            </a:r>
          </a:p>
          <a:p>
            <a:pPr marL="171450" indent="-171450">
              <a:lnSpc>
                <a:spcPts val="1600"/>
              </a:lnSpc>
              <a:buFontTx/>
              <a:buChar char="-"/>
            </a:pPr>
            <a:r>
              <a:rPr lang="ru-RU" sz="1200" dirty="0">
                <a:latin typeface="+mj-lt"/>
                <a:ea typeface="Calibri"/>
              </a:rPr>
              <a:t>МКР № 7, ул. </a:t>
            </a:r>
            <a:r>
              <a:rPr lang="ru-RU" sz="1200" dirty="0" err="1">
                <a:latin typeface="+mj-lt"/>
                <a:ea typeface="Calibri"/>
              </a:rPr>
              <a:t>Батова</a:t>
            </a:r>
            <a:r>
              <a:rPr lang="ru-RU" sz="1200" dirty="0">
                <a:latin typeface="+mj-lt"/>
                <a:ea typeface="Calibri"/>
              </a:rPr>
              <a:t>, в районе д. 9</a:t>
            </a:r>
            <a:endParaRPr lang="ru-RU" sz="1200" dirty="0">
              <a:latin typeface="+mj-lt"/>
            </a:endParaRPr>
          </a:p>
          <a:p>
            <a:pPr marL="171450" indent="-171450">
              <a:lnSpc>
                <a:spcPts val="1600"/>
              </a:lnSpc>
              <a:buFontTx/>
              <a:buChar char="-"/>
            </a:pPr>
            <a:r>
              <a:rPr lang="ru-RU" sz="1200" dirty="0">
                <a:latin typeface="+mj-lt"/>
              </a:rPr>
              <a:t> д</a:t>
            </a:r>
            <a:r>
              <a:rPr lang="ru-RU" sz="1200" dirty="0">
                <a:latin typeface="+mj-lt"/>
                <a:ea typeface="Calibri"/>
              </a:rPr>
              <a:t>ополнительный корпус </a:t>
            </a:r>
            <a:br>
              <a:rPr lang="ru-RU" sz="1200" dirty="0">
                <a:latin typeface="+mj-lt"/>
                <a:ea typeface="Calibri"/>
              </a:rPr>
            </a:br>
            <a:r>
              <a:rPr lang="ru-RU" sz="1200" dirty="0">
                <a:latin typeface="+mj-lt"/>
                <a:ea typeface="Calibri"/>
              </a:rPr>
              <a:t>МОУ «Средняя школа № 48»</a:t>
            </a:r>
          </a:p>
          <a:p>
            <a:pPr marL="171450" lvl="0" indent="-171450">
              <a:lnSpc>
                <a:spcPts val="1600"/>
              </a:lnSpc>
              <a:buFontTx/>
              <a:buChar char="-"/>
            </a:pPr>
            <a:r>
              <a:rPr lang="ru-RU" sz="1200" dirty="0">
                <a:solidFill>
                  <a:prstClr val="black"/>
                </a:solidFill>
                <a:latin typeface="+mj-lt"/>
              </a:rPr>
              <a:t>д</a:t>
            </a:r>
            <a:r>
              <a:rPr lang="ru-RU" sz="1200" dirty="0">
                <a:solidFill>
                  <a:prstClr val="black"/>
                </a:solidFill>
                <a:latin typeface="+mj-lt"/>
                <a:ea typeface="Calibri"/>
              </a:rPr>
              <a:t>ополнительный корпус </a:t>
            </a:r>
            <a:br>
              <a:rPr lang="ru-RU" sz="1200" dirty="0">
                <a:solidFill>
                  <a:prstClr val="black"/>
                </a:solidFill>
                <a:latin typeface="+mj-lt"/>
                <a:ea typeface="Calibri"/>
              </a:rPr>
            </a:br>
            <a:r>
              <a:rPr lang="ru-RU" sz="1200" dirty="0">
                <a:solidFill>
                  <a:prstClr val="black"/>
                </a:solidFill>
                <a:latin typeface="+mj-lt"/>
                <a:ea typeface="Calibri"/>
              </a:rPr>
              <a:t>МОУ «Средняя школа № 1»</a:t>
            </a:r>
            <a:endParaRPr lang="ru-RU" sz="1200" dirty="0">
              <a:solidFill>
                <a:prstClr val="black"/>
              </a:solidFill>
              <a:latin typeface="+mj-lt"/>
            </a:endParaRPr>
          </a:p>
          <a:p>
            <a:pPr marL="171450" indent="-171450">
              <a:lnSpc>
                <a:spcPts val="1600"/>
              </a:lnSpc>
              <a:buFontTx/>
              <a:buChar char="-"/>
            </a:pPr>
            <a:endParaRPr lang="ru-RU" sz="1400" dirty="0">
              <a:latin typeface="+mj-lt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7603595" y="1977743"/>
            <a:ext cx="1216877" cy="1528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>
              <a:lnSpc>
                <a:spcPts val="1600"/>
              </a:lnSpc>
            </a:pPr>
            <a:r>
              <a:rPr lang="ru-RU" sz="1400" dirty="0">
                <a:solidFill>
                  <a:srgbClr val="004F9F"/>
                </a:solidFill>
                <a:ea typeface="Times New Roman" charset="0"/>
                <a:cs typeface="Times New Roman" charset="0"/>
              </a:rPr>
              <a:t>на 1100 мест</a:t>
            </a:r>
          </a:p>
          <a:p>
            <a:pPr algn="ctr" fontAlgn="b">
              <a:lnSpc>
                <a:spcPts val="1600"/>
              </a:lnSpc>
            </a:pPr>
            <a:endParaRPr lang="ru-RU" sz="1400" dirty="0">
              <a:solidFill>
                <a:srgbClr val="004F9F"/>
              </a:solidFill>
              <a:ea typeface="Times New Roman" charset="0"/>
              <a:cs typeface="Times New Roman" charset="0"/>
            </a:endParaRPr>
          </a:p>
          <a:p>
            <a:pPr algn="ctr" fontAlgn="b">
              <a:lnSpc>
                <a:spcPts val="1600"/>
              </a:lnSpc>
            </a:pPr>
            <a:r>
              <a:rPr lang="ru-RU" sz="1400" dirty="0">
                <a:solidFill>
                  <a:srgbClr val="004F9F"/>
                </a:solidFill>
                <a:ea typeface="Times New Roman" charset="0"/>
                <a:cs typeface="Times New Roman" charset="0"/>
              </a:rPr>
              <a:t>на 825 мест</a:t>
            </a:r>
          </a:p>
          <a:p>
            <a:pPr algn="ctr" fontAlgn="b">
              <a:lnSpc>
                <a:spcPts val="1600"/>
              </a:lnSpc>
            </a:pPr>
            <a:endParaRPr lang="ru-RU" sz="1400" dirty="0">
              <a:solidFill>
                <a:srgbClr val="004F9F"/>
              </a:solidFill>
              <a:ea typeface="Times New Roman" charset="0"/>
              <a:cs typeface="Times New Roman" charset="0"/>
            </a:endParaRPr>
          </a:p>
          <a:p>
            <a:pPr algn="ctr" fontAlgn="b">
              <a:lnSpc>
                <a:spcPts val="1600"/>
              </a:lnSpc>
            </a:pPr>
            <a:r>
              <a:rPr lang="ru-RU" sz="1400" dirty="0">
                <a:solidFill>
                  <a:srgbClr val="004F9F"/>
                </a:solidFill>
                <a:ea typeface="Times New Roman" charset="0"/>
                <a:cs typeface="Times New Roman" charset="0"/>
              </a:rPr>
              <a:t>на 380 мест</a:t>
            </a:r>
          </a:p>
          <a:p>
            <a:pPr algn="ctr" fontAlgn="b">
              <a:lnSpc>
                <a:spcPts val="1600"/>
              </a:lnSpc>
            </a:pPr>
            <a:endParaRPr lang="ru-RU" sz="1400" dirty="0">
              <a:solidFill>
                <a:srgbClr val="004F9F"/>
              </a:solidFill>
              <a:ea typeface="Times New Roman" charset="0"/>
              <a:cs typeface="Times New Roman" charset="0"/>
            </a:endParaRPr>
          </a:p>
          <a:p>
            <a:pPr algn="ctr" fontAlgn="b">
              <a:lnSpc>
                <a:spcPts val="1600"/>
              </a:lnSpc>
            </a:pPr>
            <a:endParaRPr lang="ru-RU" sz="1400" dirty="0">
              <a:solidFill>
                <a:srgbClr val="004F9F"/>
              </a:solidFill>
              <a:ea typeface="Times New Roman" charset="0"/>
              <a:cs typeface="Times New Roman" charset="0"/>
            </a:endParaRPr>
          </a:p>
        </p:txBody>
      </p:sp>
      <p:cxnSp>
        <p:nvCxnSpPr>
          <p:cNvPr id="57" name="Прямая соединительная линия 56"/>
          <p:cNvCxnSpPr/>
          <p:nvPr/>
        </p:nvCxnSpPr>
        <p:spPr>
          <a:xfrm>
            <a:off x="4716400" y="3146226"/>
            <a:ext cx="4068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382" y="3301183"/>
            <a:ext cx="2308601" cy="1430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161108"/>
            <a:ext cx="2471031" cy="1641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123" y="3345581"/>
            <a:ext cx="2550779" cy="1433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970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 flipH="1">
            <a:off x="179656" y="0"/>
            <a:ext cx="10569" cy="5143500"/>
          </a:xfrm>
          <a:prstGeom prst="line">
            <a:avLst/>
          </a:prstGeom>
          <a:ln w="2127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>
            <a:off x="359310" y="0"/>
            <a:ext cx="10567" cy="5143500"/>
          </a:xfrm>
          <a:prstGeom prst="line">
            <a:avLst/>
          </a:prstGeom>
          <a:ln w="603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H="1">
            <a:off x="179656" y="0"/>
            <a:ext cx="10569" cy="5143500"/>
          </a:xfrm>
          <a:prstGeom prst="line">
            <a:avLst/>
          </a:prstGeom>
          <a:ln w="2127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H="1">
            <a:off x="359310" y="0"/>
            <a:ext cx="10567" cy="5143500"/>
          </a:xfrm>
          <a:prstGeom prst="line">
            <a:avLst/>
          </a:prstGeom>
          <a:ln w="603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Прямоугольник 59"/>
          <p:cNvSpPr/>
          <p:nvPr/>
        </p:nvSpPr>
        <p:spPr>
          <a:xfrm>
            <a:off x="587540" y="785154"/>
            <a:ext cx="8284287" cy="326197"/>
          </a:xfrm>
          <a:prstGeom prst="rect">
            <a:avLst/>
          </a:prstGeom>
          <a:solidFill>
            <a:srgbClr val="004F9F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75" tIns="35788" rIns="71575" bIns="35788" rtlCol="0" anchor="ctr"/>
          <a:lstStyle/>
          <a:p>
            <a:pPr algn="ctr" defTabSz="704095" hangingPunct="0"/>
            <a:endParaRPr lang="ru-RU" sz="1300" kern="0">
              <a:solidFill>
                <a:prstClr val="white"/>
              </a:solidFill>
              <a:sym typeface="Calibri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738784" y="771550"/>
            <a:ext cx="7954118" cy="349274"/>
          </a:xfrm>
          <a:prstGeom prst="rect">
            <a:avLst/>
          </a:prstGeom>
        </p:spPr>
        <p:txBody>
          <a:bodyPr wrap="square" lIns="71575" tIns="35788" rIns="71575" bIns="35788">
            <a:spAutoFit/>
          </a:bodyPr>
          <a:lstStyle/>
          <a:p>
            <a:pPr algn="ctr" defTabSz="704095" hangingPunct="0"/>
            <a:r>
              <a:rPr lang="ru-RU" b="1" kern="0" dirty="0">
                <a:solidFill>
                  <a:prstClr val="white"/>
                </a:solidFill>
                <a:sym typeface="Calibri"/>
              </a:rPr>
              <a:t>ОБРАЗОВАНИЕ</a:t>
            </a:r>
          </a:p>
        </p:txBody>
      </p:sp>
      <p:sp>
        <p:nvSpPr>
          <p:cNvPr id="121" name="Номер слайда 5"/>
          <p:cNvSpPr>
            <a:spLocks noGrp="1"/>
          </p:cNvSpPr>
          <p:nvPr/>
        </p:nvSpPr>
        <p:spPr bwMode="auto">
          <a:xfrm>
            <a:off x="8096535" y="89086"/>
            <a:ext cx="827059" cy="55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899503" eaLnBrk="1" fontAlgn="auto" hangingPunct="0">
              <a:spcBef>
                <a:spcPts val="0"/>
              </a:spcBef>
              <a:spcAft>
                <a:spcPts val="0"/>
              </a:spcAft>
            </a:pPr>
            <a:r>
              <a:rPr lang="ru-RU" altLang="ru-RU" sz="3200" dirty="0">
                <a:solidFill>
                  <a:srgbClr val="B7C6CF"/>
                </a:solidFill>
                <a:latin typeface="+mn-lt"/>
                <a:ea typeface="Times New Roman" charset="0"/>
                <a:cs typeface="Times New Roman" charset="0"/>
                <a:sym typeface="Calibri"/>
              </a:rPr>
              <a:t>12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460375" y="1181487"/>
            <a:ext cx="42554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4F9F"/>
                </a:solidFill>
              </a:rPr>
              <a:t>Проведение капитальных ремонтов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460375" y="1563639"/>
            <a:ext cx="841145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kern="0" dirty="0"/>
              <a:t>С</a:t>
            </a:r>
            <a:r>
              <a:rPr lang="ru-RU" sz="1400" b="1" kern="0" dirty="0">
                <a:ea typeface="Calibri" panose="020F0502020204030204" pitchFamily="34" charset="0"/>
              </a:rPr>
              <a:t>редние школы №№ 7, 47, 83 </a:t>
            </a:r>
            <a:r>
              <a:rPr lang="ru-RU" sz="1400" b="1" kern="0" dirty="0">
                <a:solidFill>
                  <a:srgbClr val="000000"/>
                </a:solidFill>
                <a:ea typeface="Calibri" panose="020F0502020204030204" pitchFamily="34" charset="0"/>
              </a:rPr>
              <a:t>принимают участие в федеральной программе капитального ремонта школ «Модернизация школьных систем образования» в рамках государственной программы «Развитие образования</a:t>
            </a:r>
            <a:r>
              <a:rPr lang="ru-RU" sz="1400" b="1" kern="0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</a:rPr>
              <a:t>»</a:t>
            </a:r>
            <a:endParaRPr lang="ru-RU" sz="14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AutoShape 10" descr="https://belregion.ru/upload/iblock/f86/1yofdsjdl85vejat1oa33w92yufack2t/image_2022-09-01_17-02-5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5" name="Изображение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17" y="37105"/>
            <a:ext cx="1928997" cy="604521"/>
          </a:xfrm>
          <a:prstGeom prst="rect">
            <a:avLst/>
          </a:prstGeom>
        </p:spPr>
      </p:pic>
      <p:cxnSp>
        <p:nvCxnSpPr>
          <p:cNvPr id="21" name="Прямая соединительная линия 20"/>
          <p:cNvCxnSpPr/>
          <p:nvPr/>
        </p:nvCxnSpPr>
        <p:spPr>
          <a:xfrm>
            <a:off x="539552" y="4371951"/>
            <a:ext cx="84969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2987824" y="268655"/>
            <a:ext cx="5168712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400" dirty="0">
                <a:solidFill>
                  <a:srgbClr val="004F9F"/>
                </a:solidFill>
                <a:ea typeface="Times New Roman" charset="0"/>
                <a:cs typeface="Times New Roman" charset="0"/>
              </a:rPr>
              <a:t>О ПРИОРИТЕТАХ СОЦИАЛЬНО-ЭКОНОМИЧЕСКОГО  РАЗВИТИЯ ГОРОДА ЯРОСЛАВЛЯ</a:t>
            </a:r>
          </a:p>
        </p:txBody>
      </p:sp>
      <p:pic>
        <p:nvPicPr>
          <p:cNvPr id="1026" name="Picture 2" descr="C:\Users\zdorovovamo\Desktop\Desktop\Муравьева ТА\1. Кап.ремонт\фото на август\17243947987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40074" y="2302303"/>
            <a:ext cx="2736306" cy="181787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zdorovovamo\Desktop\Desktop\Муравьева ТА\1. Кап.ремонт\фото на август\17206116775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320" y="2089908"/>
            <a:ext cx="1584176" cy="2112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zdorovovamo\Desktop\Desktop\Муравьева ТА\1. Кап.ремонт\фото на август\20240820_17135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937" y="2302303"/>
            <a:ext cx="3032341" cy="181787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596917" y="4371951"/>
            <a:ext cx="85470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kern="0" dirty="0">
                <a:solidFill>
                  <a:srgbClr val="000000"/>
                </a:solidFill>
                <a:ea typeface="Calibri" panose="020F0502020204030204" pitchFamily="34" charset="0"/>
              </a:rPr>
              <a:t>Дополнительно</a:t>
            </a:r>
            <a:r>
              <a:rPr lang="ru-RU" sz="1200" dirty="0"/>
              <a:t> </a:t>
            </a:r>
            <a:r>
              <a:rPr lang="ru-RU" sz="1200" b="1" kern="0" dirty="0">
                <a:solidFill>
                  <a:srgbClr val="000000"/>
                </a:solidFill>
                <a:ea typeface="Calibri" panose="020F0502020204030204" pitchFamily="34" charset="0"/>
              </a:rPr>
              <a:t>направлены заявки на участие в 2025 – 2027 годах еще 7 школ и 9 зданий дошкольных</a:t>
            </a:r>
            <a:r>
              <a:rPr lang="en-US" sz="1200" b="1" kern="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ru-RU" sz="1200" b="1" kern="0" dirty="0">
                <a:solidFill>
                  <a:srgbClr val="000000"/>
                </a:solidFill>
                <a:ea typeface="Calibri" panose="020F0502020204030204" pitchFamily="34" charset="0"/>
              </a:rPr>
              <a:t>образовательных организаций</a:t>
            </a:r>
          </a:p>
        </p:txBody>
      </p:sp>
    </p:spTree>
    <p:extLst>
      <p:ext uri="{BB962C8B-B14F-4D97-AF65-F5344CB8AC3E}">
        <p14:creationId xmlns:p14="http://schemas.microsoft.com/office/powerpoint/2010/main" val="109139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 flipH="1">
            <a:off x="179656" y="0"/>
            <a:ext cx="10569" cy="5143500"/>
          </a:xfrm>
          <a:prstGeom prst="line">
            <a:avLst/>
          </a:prstGeom>
          <a:ln w="2127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>
            <a:off x="359310" y="0"/>
            <a:ext cx="10567" cy="5143500"/>
          </a:xfrm>
          <a:prstGeom prst="line">
            <a:avLst/>
          </a:prstGeom>
          <a:ln w="603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H="1">
            <a:off x="179656" y="0"/>
            <a:ext cx="10569" cy="5143500"/>
          </a:xfrm>
          <a:prstGeom prst="line">
            <a:avLst/>
          </a:prstGeom>
          <a:ln w="2127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H="1">
            <a:off x="359310" y="0"/>
            <a:ext cx="10567" cy="5143500"/>
          </a:xfrm>
          <a:prstGeom prst="line">
            <a:avLst/>
          </a:prstGeom>
          <a:ln w="603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Прямоугольник 59"/>
          <p:cNvSpPr/>
          <p:nvPr/>
        </p:nvSpPr>
        <p:spPr>
          <a:xfrm>
            <a:off x="587540" y="785154"/>
            <a:ext cx="8284287" cy="326197"/>
          </a:xfrm>
          <a:prstGeom prst="rect">
            <a:avLst/>
          </a:prstGeom>
          <a:solidFill>
            <a:srgbClr val="004F9F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75" tIns="35788" rIns="71575" bIns="35788" rtlCol="0" anchor="ctr"/>
          <a:lstStyle/>
          <a:p>
            <a:pPr algn="ctr" defTabSz="704095" hangingPunct="0"/>
            <a:endParaRPr lang="ru-RU" sz="1300" kern="0">
              <a:solidFill>
                <a:prstClr val="white"/>
              </a:solidFill>
              <a:sym typeface="Calibri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738784" y="771550"/>
            <a:ext cx="7954118" cy="349274"/>
          </a:xfrm>
          <a:prstGeom prst="rect">
            <a:avLst/>
          </a:prstGeom>
        </p:spPr>
        <p:txBody>
          <a:bodyPr wrap="square" lIns="71575" tIns="35788" rIns="71575" bIns="35788">
            <a:spAutoFit/>
          </a:bodyPr>
          <a:lstStyle/>
          <a:p>
            <a:pPr algn="ctr" defTabSz="704095" hangingPunct="0"/>
            <a:r>
              <a:rPr lang="ru-RU" b="1" kern="0" dirty="0">
                <a:solidFill>
                  <a:prstClr val="white"/>
                </a:solidFill>
                <a:sym typeface="Calibri"/>
              </a:rPr>
              <a:t>ОБРАЗОВАНИЕ</a:t>
            </a:r>
          </a:p>
        </p:txBody>
      </p:sp>
      <p:sp>
        <p:nvSpPr>
          <p:cNvPr id="121" name="Номер слайда 5"/>
          <p:cNvSpPr>
            <a:spLocks noGrp="1"/>
          </p:cNvSpPr>
          <p:nvPr/>
        </p:nvSpPr>
        <p:spPr bwMode="auto">
          <a:xfrm>
            <a:off x="8096535" y="89086"/>
            <a:ext cx="827059" cy="55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899503" eaLnBrk="1" fontAlgn="auto" hangingPunct="0">
              <a:spcBef>
                <a:spcPts val="0"/>
              </a:spcBef>
              <a:spcAft>
                <a:spcPts val="0"/>
              </a:spcAft>
            </a:pPr>
            <a:r>
              <a:rPr lang="ru-RU" altLang="ru-RU" sz="3200" dirty="0">
                <a:solidFill>
                  <a:srgbClr val="B7C6CF"/>
                </a:solidFill>
                <a:latin typeface="+mn-lt"/>
                <a:ea typeface="Times New Roman" charset="0"/>
                <a:cs typeface="Times New Roman" charset="0"/>
                <a:sym typeface="Calibri"/>
              </a:rPr>
              <a:t>13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587540" y="1181487"/>
            <a:ext cx="36244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4F9F"/>
                </a:solidFill>
              </a:rPr>
              <a:t>ОТКРЫТИЕ ПРОФИЛЬНЫХ КЛАССОВ</a:t>
            </a:r>
          </a:p>
        </p:txBody>
      </p:sp>
      <p:sp>
        <p:nvSpPr>
          <p:cNvPr id="2" name="AutoShape 10" descr="https://belregion.ru/upload/iblock/f86/1yofdsjdl85vejat1oa33w92yufack2t/image_2022-09-01_17-02-5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4211960" y="1419622"/>
            <a:ext cx="0" cy="1446333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45" name="Изображение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17" y="37105"/>
            <a:ext cx="1928997" cy="604521"/>
          </a:xfrm>
          <a:prstGeom prst="rect">
            <a:avLst/>
          </a:prstGeom>
        </p:spPr>
      </p:pic>
      <p:cxnSp>
        <p:nvCxnSpPr>
          <p:cNvPr id="21" name="Прямая соединительная линия 20"/>
          <p:cNvCxnSpPr/>
          <p:nvPr/>
        </p:nvCxnSpPr>
        <p:spPr>
          <a:xfrm>
            <a:off x="738784" y="3003798"/>
            <a:ext cx="7992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2987824" y="268655"/>
            <a:ext cx="5168712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400" dirty="0">
                <a:solidFill>
                  <a:srgbClr val="004F9F"/>
                </a:solidFill>
                <a:ea typeface="Times New Roman" charset="0"/>
                <a:cs typeface="Times New Roman" charset="0"/>
              </a:rPr>
              <a:t>О ПРИОРИТЕТАХ СОЦИАЛЬНО-ЭКОНОМИЧЕСКОГО  РАЗВИТИЯ ГОРОДА ЯРОСЛАВЛЯ</a:t>
            </a:r>
          </a:p>
        </p:txBody>
      </p:sp>
      <p:sp>
        <p:nvSpPr>
          <p:cNvPr id="3" name="AutoShape 4" descr="Школу на Большой Федоровской в Ярославле построят больше, чем за 800 млн  рублей - 27 июля 2022 - 76.ру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Школу на Большой Федоровской в Ярославле построят больше, чем за 800 млн  рублей - 27 июля 2022 - 76.ру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0" descr="Для строительства школы на улице Большой Федоровской в Ярославле начнут  искать подрядчика в 2022 году - 27 июля 2022 - 76.ру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3" descr="Школа №48 в Ярославле, ул. Папанина, 10А - фото, отзывы 2024, рейтинг,  телефон и адрес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 descr="C:\Users\Михайлова_ТА\Downloads\WhatsApp Image 2024-08-27 at 09.44.09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276" y="1420396"/>
            <a:ext cx="1823170" cy="1367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Михайлова_ТА\Downloads\WhatsApp Image 2024-08-27 at 10.22.17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59" y="3147814"/>
            <a:ext cx="2118995" cy="1589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Михайлова_ТА\Downloads\WhatsApp Image 2024-08-27 at 10.25.10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149" y="3147814"/>
            <a:ext cx="2118995" cy="1589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Михайлова_ТА\Downloads\WhatsApp Image 2024-08-27 at 10.22.50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146" y="3147814"/>
            <a:ext cx="2101310" cy="157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В Ярославле открылся первый инженерный ЯНОС-класс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067" y="1420396"/>
            <a:ext cx="2007099" cy="133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2775" y="1779662"/>
            <a:ext cx="3455169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/>
              <a:t>В 20 школах открыты инженерные классы,  с 2020 года в школе № 32 функционируют менделеевские классы, в школе № 58 открыты медицинские классы</a:t>
            </a:r>
          </a:p>
        </p:txBody>
      </p:sp>
    </p:spTree>
    <p:extLst>
      <p:ext uri="{BB962C8B-B14F-4D97-AF65-F5344CB8AC3E}">
        <p14:creationId xmlns:p14="http://schemas.microsoft.com/office/powerpoint/2010/main" val="56751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smedia.rde.ru/wp-content/plugins/widgetkit/cache/IMG_2135-dbe928754b9f743587fb9f3886eb2a2f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b="26399"/>
          <a:stretch/>
        </p:blipFill>
        <p:spPr bwMode="auto">
          <a:xfrm>
            <a:off x="4057081" y="1273819"/>
            <a:ext cx="2708413" cy="159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 flipH="1">
            <a:off x="179656" y="0"/>
            <a:ext cx="10569" cy="5143500"/>
          </a:xfrm>
          <a:prstGeom prst="line">
            <a:avLst/>
          </a:prstGeom>
          <a:ln w="2127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>
            <a:off x="359310" y="0"/>
            <a:ext cx="10567" cy="5143500"/>
          </a:xfrm>
          <a:prstGeom prst="line">
            <a:avLst/>
          </a:prstGeom>
          <a:ln w="603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H="1">
            <a:off x="179656" y="0"/>
            <a:ext cx="10569" cy="5143500"/>
          </a:xfrm>
          <a:prstGeom prst="line">
            <a:avLst/>
          </a:prstGeom>
          <a:ln w="2127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H="1">
            <a:off x="359310" y="0"/>
            <a:ext cx="10567" cy="5143500"/>
          </a:xfrm>
          <a:prstGeom prst="line">
            <a:avLst/>
          </a:prstGeom>
          <a:ln w="603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Прямоугольник 59"/>
          <p:cNvSpPr/>
          <p:nvPr/>
        </p:nvSpPr>
        <p:spPr>
          <a:xfrm>
            <a:off x="587540" y="785154"/>
            <a:ext cx="8284287" cy="326197"/>
          </a:xfrm>
          <a:prstGeom prst="rect">
            <a:avLst/>
          </a:prstGeom>
          <a:solidFill>
            <a:srgbClr val="004F9F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75" tIns="35788" rIns="71575" bIns="35788" rtlCol="0" anchor="ctr"/>
          <a:lstStyle/>
          <a:p>
            <a:pPr algn="ctr" defTabSz="704095" hangingPunct="0"/>
            <a:endParaRPr lang="ru-RU" sz="1300" kern="0">
              <a:solidFill>
                <a:prstClr val="white"/>
              </a:solidFill>
              <a:sym typeface="Calibri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738784" y="771550"/>
            <a:ext cx="7954118" cy="349274"/>
          </a:xfrm>
          <a:prstGeom prst="rect">
            <a:avLst/>
          </a:prstGeom>
        </p:spPr>
        <p:txBody>
          <a:bodyPr wrap="square" lIns="71575" tIns="35788" rIns="71575" bIns="35788">
            <a:spAutoFit/>
          </a:bodyPr>
          <a:lstStyle/>
          <a:p>
            <a:pPr algn="ctr" defTabSz="704095" hangingPunct="0"/>
            <a:r>
              <a:rPr lang="ru-RU" b="1" kern="0" dirty="0">
                <a:solidFill>
                  <a:prstClr val="white"/>
                </a:solidFill>
                <a:sym typeface="Calibri"/>
              </a:rPr>
              <a:t>ОБРАЗОВАНИЕ</a:t>
            </a:r>
          </a:p>
        </p:txBody>
      </p:sp>
      <p:sp>
        <p:nvSpPr>
          <p:cNvPr id="121" name="Номер слайда 5"/>
          <p:cNvSpPr>
            <a:spLocks noGrp="1"/>
          </p:cNvSpPr>
          <p:nvPr/>
        </p:nvSpPr>
        <p:spPr bwMode="auto">
          <a:xfrm>
            <a:off x="8096535" y="89086"/>
            <a:ext cx="827059" cy="55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899503" eaLnBrk="1" fontAlgn="auto" hangingPunct="0">
              <a:spcBef>
                <a:spcPts val="0"/>
              </a:spcBef>
              <a:spcAft>
                <a:spcPts val="0"/>
              </a:spcAft>
            </a:pPr>
            <a:r>
              <a:rPr lang="ru-RU" altLang="ru-RU" sz="3200" dirty="0">
                <a:solidFill>
                  <a:srgbClr val="B7C6CF"/>
                </a:solidFill>
                <a:latin typeface="+mn-lt"/>
                <a:ea typeface="Times New Roman" charset="0"/>
                <a:cs typeface="Times New Roman" charset="0"/>
                <a:sym typeface="Calibri"/>
              </a:rPr>
              <a:t>14</a:t>
            </a:r>
          </a:p>
        </p:txBody>
      </p:sp>
      <p:sp>
        <p:nvSpPr>
          <p:cNvPr id="116" name="Прямоугольник 115"/>
          <p:cNvSpPr/>
          <p:nvPr/>
        </p:nvSpPr>
        <p:spPr>
          <a:xfrm>
            <a:off x="587540" y="3008477"/>
            <a:ext cx="59286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4F9F"/>
                </a:solidFill>
              </a:rPr>
              <a:t>ОБЕСПЕЧЕНИЕ  ОТДЫХА  ДЕТЕЙ  И  ИХ  ОЗДОРОВЛЕНИЯ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587540" y="1181487"/>
            <a:ext cx="36244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4F9F"/>
                </a:solidFill>
              </a:rPr>
              <a:t>ЦИФРОВАЯ  ОБРАЗОВАТЕЛЬНАЯ СРЕДА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6888192" y="1686636"/>
            <a:ext cx="1697011" cy="8851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361950">
              <a:lnSpc>
                <a:spcPct val="150000"/>
              </a:lnSpc>
            </a:pPr>
            <a:r>
              <a:rPr lang="ru-RU" sz="1600" b="1" dirty="0"/>
              <a:t>Создано</a:t>
            </a:r>
            <a:r>
              <a:rPr lang="ru-RU" sz="2000" dirty="0">
                <a:solidFill>
                  <a:srgbClr val="004F9F"/>
                </a:solidFill>
              </a:rPr>
              <a:t>                         </a:t>
            </a:r>
            <a:r>
              <a:rPr lang="ru-RU" sz="1600" b="1" dirty="0"/>
              <a:t>технопарка</a:t>
            </a:r>
          </a:p>
        </p:txBody>
      </p:sp>
      <p:sp>
        <p:nvSpPr>
          <p:cNvPr id="2" name="AutoShape 10" descr="https://belregion.ru/upload/iblock/f86/1yofdsjdl85vejat1oa33w92yufack2t/image_2022-09-01_17-02-5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6" name="Picture 12" descr="https://znamya31.ru/attachments/cef46917dff08658b95f8bf0176345507cef15f2/store/crop/0/62/1200/675/800/0/0/0/29b3eaed32607bdab3485b1b16344121dd4ee43ce76108ba6affca7eb611/1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875" y="1569811"/>
            <a:ext cx="2304257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Изображение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17" y="37105"/>
            <a:ext cx="1928997" cy="604521"/>
          </a:xfrm>
          <a:prstGeom prst="rect">
            <a:avLst/>
          </a:prstGeom>
        </p:spPr>
      </p:pic>
      <p:cxnSp>
        <p:nvCxnSpPr>
          <p:cNvPr id="21" name="Прямая соединительная линия 20"/>
          <p:cNvCxnSpPr/>
          <p:nvPr/>
        </p:nvCxnSpPr>
        <p:spPr>
          <a:xfrm>
            <a:off x="738784" y="3003798"/>
            <a:ext cx="7992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2"/>
          <p:cNvSpPr txBox="1"/>
          <p:nvPr/>
        </p:nvSpPr>
        <p:spPr>
          <a:xfrm>
            <a:off x="6963331" y="2073645"/>
            <a:ext cx="736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4F9F"/>
                </a:solidFill>
              </a:rPr>
              <a:t>2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611559" y="3363838"/>
            <a:ext cx="280285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Детский оздоровительно-образовательный центр </a:t>
            </a:r>
          </a:p>
          <a:p>
            <a:r>
              <a:rPr lang="ru-RU" sz="1400" dirty="0"/>
              <a:t>имени А. Матросова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2987824" y="268655"/>
            <a:ext cx="5168712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400" dirty="0">
                <a:solidFill>
                  <a:srgbClr val="004F9F"/>
                </a:solidFill>
                <a:ea typeface="Times New Roman" charset="0"/>
                <a:cs typeface="Times New Roman" charset="0"/>
              </a:rPr>
              <a:t>О ПРИОРИТЕТАХ СОЦИАЛЬНО-ЭКОНОМИЧЕСКОГО  РАЗВИТИЯ ГОРОДА ЯРОСЛАВЛЯ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841067" y="1298868"/>
            <a:ext cx="1791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1950" indent="-361950"/>
            <a:r>
              <a:rPr lang="ru-RU" dirty="0">
                <a:solidFill>
                  <a:srgbClr val="004F9F"/>
                </a:solidFill>
              </a:rPr>
              <a:t>«КВАНТОРИУМ»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617520" y="4165460"/>
            <a:ext cx="2747016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004F9F"/>
                </a:solidFill>
              </a:rPr>
              <a:t>C</a:t>
            </a:r>
            <a:r>
              <a:rPr lang="ru-RU" sz="1050" dirty="0" err="1">
                <a:solidFill>
                  <a:srgbClr val="004F9F"/>
                </a:solidFill>
              </a:rPr>
              <a:t>убсидия</a:t>
            </a:r>
            <a:r>
              <a:rPr lang="ru-RU" sz="1050" dirty="0">
                <a:solidFill>
                  <a:srgbClr val="004F9F"/>
                </a:solidFill>
              </a:rPr>
              <a:t> из федерального бюджета                      на монтаж быстровозводимых конструкций в организациях отдыха детей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44C650A-6855-3FA3-6F66-233F283363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415" y="3402968"/>
            <a:ext cx="1697948" cy="1273461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B5CE872-D870-B206-6AAC-D9E54677D4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82" y="3402968"/>
            <a:ext cx="1697948" cy="127346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3E1B4AA-F23D-BF88-A4F6-755D4CFFA72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1" t="20889" r="18333" b="14479"/>
          <a:stretch/>
        </p:blipFill>
        <p:spPr>
          <a:xfrm>
            <a:off x="5159243" y="3402967"/>
            <a:ext cx="2002559" cy="127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77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 flipH="1">
            <a:off x="179656" y="0"/>
            <a:ext cx="10569" cy="5143500"/>
          </a:xfrm>
          <a:prstGeom prst="line">
            <a:avLst/>
          </a:prstGeom>
          <a:ln w="2127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>
            <a:off x="359310" y="0"/>
            <a:ext cx="10567" cy="5143500"/>
          </a:xfrm>
          <a:prstGeom prst="line">
            <a:avLst/>
          </a:prstGeom>
          <a:ln w="603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H="1">
            <a:off x="179656" y="0"/>
            <a:ext cx="10569" cy="5143500"/>
          </a:xfrm>
          <a:prstGeom prst="line">
            <a:avLst/>
          </a:prstGeom>
          <a:ln w="2127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H="1">
            <a:off x="359310" y="0"/>
            <a:ext cx="10567" cy="5143500"/>
          </a:xfrm>
          <a:prstGeom prst="line">
            <a:avLst/>
          </a:prstGeom>
          <a:ln w="603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Прямоугольник 59"/>
          <p:cNvSpPr/>
          <p:nvPr/>
        </p:nvSpPr>
        <p:spPr>
          <a:xfrm>
            <a:off x="587540" y="785154"/>
            <a:ext cx="8284287" cy="326197"/>
          </a:xfrm>
          <a:prstGeom prst="rect">
            <a:avLst/>
          </a:prstGeom>
          <a:solidFill>
            <a:srgbClr val="004F9F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75" tIns="35788" rIns="71575" bIns="35788" rtlCol="0" anchor="ctr"/>
          <a:lstStyle/>
          <a:p>
            <a:pPr algn="ctr" defTabSz="704095" hangingPunct="0"/>
            <a:endParaRPr lang="ru-RU" sz="1300" kern="0">
              <a:solidFill>
                <a:prstClr val="white"/>
              </a:solidFill>
              <a:sym typeface="Calibri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738784" y="771550"/>
            <a:ext cx="7954118" cy="349274"/>
          </a:xfrm>
          <a:prstGeom prst="rect">
            <a:avLst/>
          </a:prstGeom>
        </p:spPr>
        <p:txBody>
          <a:bodyPr wrap="square" lIns="71575" tIns="35788" rIns="71575" bIns="35788">
            <a:spAutoFit/>
          </a:bodyPr>
          <a:lstStyle/>
          <a:p>
            <a:pPr algn="ctr" defTabSz="704095" hangingPunct="0"/>
            <a:r>
              <a:rPr lang="ru-RU" b="1" kern="0" dirty="0">
                <a:solidFill>
                  <a:prstClr val="white"/>
                </a:solidFill>
                <a:sym typeface="Calibri"/>
              </a:rPr>
              <a:t>ВЗАИМОДЕЙСТВИЕ  С  ПРЕДПРИЯТИЯМИ</a:t>
            </a:r>
          </a:p>
        </p:txBody>
      </p:sp>
      <p:sp>
        <p:nvSpPr>
          <p:cNvPr id="121" name="Номер слайда 5"/>
          <p:cNvSpPr>
            <a:spLocks noGrp="1"/>
          </p:cNvSpPr>
          <p:nvPr/>
        </p:nvSpPr>
        <p:spPr bwMode="auto">
          <a:xfrm>
            <a:off x="8096535" y="89086"/>
            <a:ext cx="827059" cy="55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899503" eaLnBrk="1" fontAlgn="auto" hangingPunct="0">
              <a:spcBef>
                <a:spcPts val="0"/>
              </a:spcBef>
              <a:spcAft>
                <a:spcPts val="0"/>
              </a:spcAft>
            </a:pPr>
            <a:r>
              <a:rPr lang="ru-RU" altLang="ru-RU" sz="3200" dirty="0">
                <a:solidFill>
                  <a:srgbClr val="B7C6CF"/>
                </a:solidFill>
                <a:latin typeface="+mn-lt"/>
                <a:ea typeface="Times New Roman" charset="0"/>
                <a:cs typeface="Times New Roman" charset="0"/>
                <a:sym typeface="Calibri"/>
              </a:rPr>
              <a:t>15</a:t>
            </a:r>
          </a:p>
        </p:txBody>
      </p:sp>
      <p:sp>
        <p:nvSpPr>
          <p:cNvPr id="2" name="AutoShape 10" descr="https://belregion.ru/upload/iblock/f86/1yofdsjdl85vejat1oa33w92yufack2t/image_2022-09-01_17-02-5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5" name="Изображение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17" y="37105"/>
            <a:ext cx="1928997" cy="604521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2987824" y="268655"/>
            <a:ext cx="5168712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400" dirty="0">
                <a:solidFill>
                  <a:srgbClr val="004F9F"/>
                </a:solidFill>
                <a:ea typeface="Times New Roman" charset="0"/>
                <a:cs typeface="Times New Roman" charset="0"/>
              </a:rPr>
              <a:t>О ПРИОРИТЕТАХ СОЦИАЛЬНО-ЭКОНОМИЧЕСКОГО  РАЗВИТИЯ ГОРОДА ЯРОСЛАВЛЯ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587540" y="1181487"/>
            <a:ext cx="247229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4F9F"/>
                </a:solidFill>
              </a:rPr>
              <a:t>ПРОЕКТ</a:t>
            </a:r>
          </a:p>
          <a:p>
            <a:pPr algn="ctr"/>
            <a:r>
              <a:rPr lang="ru-RU" sz="1400" dirty="0">
                <a:solidFill>
                  <a:srgbClr val="004F9F"/>
                </a:solidFill>
              </a:rPr>
              <a:t>«ШКОЛЬНОЕ ИНИЦИАТИВНОЕ БЮДЖЕТИРОВАНИЕ»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763374" y="2633567"/>
            <a:ext cx="22964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313" indent="-87313" defTabSz="914400">
              <a:buFontTx/>
              <a:buChar char="-"/>
            </a:pPr>
            <a:r>
              <a:rPr lang="ru-RU" sz="1200" dirty="0">
                <a:solidFill>
                  <a:prstClr val="black"/>
                </a:solidFill>
                <a:ea typeface="Verdana" panose="020B0604030504040204" pitchFamily="34" charset="0"/>
                <a:cs typeface="Arial" panose="020B0604020202020204" pitchFamily="34" charset="0"/>
              </a:rPr>
              <a:t>МОУ «Средняя школа № 28»</a:t>
            </a:r>
          </a:p>
          <a:p>
            <a:pPr marL="87313" indent="-87313" defTabSz="914400">
              <a:buFontTx/>
              <a:buChar char="-"/>
            </a:pPr>
            <a:r>
              <a:rPr lang="ru-RU" sz="1200" dirty="0">
                <a:solidFill>
                  <a:prstClr val="black"/>
                </a:solidFill>
                <a:ea typeface="Verdana" panose="020B0604030504040204" pitchFamily="34" charset="0"/>
                <a:cs typeface="Arial" panose="020B0604020202020204" pitchFamily="34" charset="0"/>
              </a:rPr>
              <a:t>МОУ «Средняя школа № 36»</a:t>
            </a:r>
          </a:p>
          <a:p>
            <a:pPr marL="87313" indent="-87313" defTabSz="914400">
              <a:buFontTx/>
              <a:buChar char="-"/>
            </a:pPr>
            <a:r>
              <a:rPr lang="ru-RU" sz="1200" dirty="0">
                <a:solidFill>
                  <a:prstClr val="black"/>
                </a:solidFill>
                <a:ea typeface="Verdana" panose="020B0604030504040204" pitchFamily="34" charset="0"/>
                <a:cs typeface="Arial" panose="020B0604020202020204" pitchFamily="34" charset="0"/>
              </a:rPr>
              <a:t>МОУ «Средняя школа № 84»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8011514-3178-97BB-CEE2-4799E5D65C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53" b="10275"/>
          <a:stretch/>
        </p:blipFill>
        <p:spPr>
          <a:xfrm>
            <a:off x="785784" y="3385694"/>
            <a:ext cx="2207341" cy="141830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839642" y="1428759"/>
            <a:ext cx="38678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313" lvl="0" indent="-87313" defTabSz="914400">
              <a:buFontTx/>
              <a:buChar char="-"/>
            </a:pPr>
            <a:r>
              <a:rPr lang="ru-RU" sz="1200" dirty="0">
                <a:solidFill>
                  <a:prstClr val="black"/>
                </a:solidFill>
                <a:ea typeface="Verdana" panose="020B0604030504040204" pitchFamily="34" charset="0"/>
                <a:cs typeface="Arial" panose="020B0604020202020204" pitchFamily="34" charset="0"/>
              </a:rPr>
              <a:t>Правительство Ярославской области</a:t>
            </a:r>
          </a:p>
          <a:p>
            <a:pPr marL="87313" lvl="0" indent="-87313" defTabSz="914400">
              <a:buFontTx/>
              <a:buChar char="-"/>
            </a:pPr>
            <a:r>
              <a:rPr lang="ru-RU" sz="1200" dirty="0">
                <a:solidFill>
                  <a:prstClr val="black"/>
                </a:solidFill>
                <a:ea typeface="Verdana" panose="020B0604030504040204" pitchFamily="34" charset="0"/>
                <a:cs typeface="Arial" panose="020B0604020202020204" pitchFamily="34" charset="0"/>
              </a:rPr>
              <a:t>мэрия Ярославля  </a:t>
            </a:r>
          </a:p>
          <a:p>
            <a:pPr marL="87313" lvl="0" indent="-87313" defTabSz="914400">
              <a:buFontTx/>
              <a:buChar char="-"/>
            </a:pPr>
            <a:r>
              <a:rPr lang="ru-RU" sz="1200" dirty="0">
                <a:solidFill>
                  <a:prstClr val="black"/>
                </a:solidFill>
                <a:ea typeface="Verdana" panose="020B0604030504040204" pitchFamily="34" charset="0"/>
                <a:cs typeface="Arial" panose="020B0604020202020204" pitchFamily="34" charset="0"/>
              </a:rPr>
              <a:t>Ярославский моторный завод (ПАО «Автодизель»)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574934" y="1521093"/>
            <a:ext cx="16377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prstClr val="black"/>
                </a:solidFill>
                <a:ea typeface="Verdana" panose="020B0604030504040204" pitchFamily="34" charset="0"/>
                <a:cs typeface="Arial" panose="020B0604020202020204" pitchFamily="34" charset="0"/>
              </a:rPr>
              <a:t>Трехстороннее соглашение</a:t>
            </a:r>
            <a:endParaRPr lang="ru-RU" sz="12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067944" y="1186790"/>
            <a:ext cx="38808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004F9F"/>
                </a:solidFill>
              </a:rPr>
              <a:t>ПРОГРАММА «НОВЫЙ СОЦИАЛЬНЫЙ ВЕКТОР» </a:t>
            </a: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5934FC9B-9387-89B7-F2A1-DC365BCDCED3}"/>
              </a:ext>
            </a:extLst>
          </p:cNvPr>
          <p:cNvSpPr/>
          <p:nvPr/>
        </p:nvSpPr>
        <p:spPr>
          <a:xfrm>
            <a:off x="3572940" y="2492580"/>
            <a:ext cx="2318406" cy="863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313" indent="-87313" defTabSz="914400">
              <a:lnSpc>
                <a:spcPts val="1200"/>
              </a:lnSpc>
              <a:buFontTx/>
              <a:buChar char="-"/>
            </a:pPr>
            <a:r>
              <a:rPr lang="ru-RU" sz="1200" dirty="0">
                <a:solidFill>
                  <a:prstClr val="black"/>
                </a:solidFill>
                <a:ea typeface="Verdana" panose="020B0604030504040204" pitchFamily="34" charset="0"/>
                <a:cs typeface="Arial" panose="020B0604020202020204" pitchFamily="34" charset="0"/>
              </a:rPr>
              <a:t>МОУ «Средняя школа № 26»</a:t>
            </a:r>
          </a:p>
          <a:p>
            <a:pPr marL="87313" indent="-87313" defTabSz="914400">
              <a:lnSpc>
                <a:spcPts val="1200"/>
              </a:lnSpc>
              <a:buFontTx/>
              <a:buChar char="-"/>
            </a:pPr>
            <a:r>
              <a:rPr lang="ru-RU" sz="1200" dirty="0">
                <a:solidFill>
                  <a:prstClr val="black"/>
                </a:solidFill>
                <a:ea typeface="Verdana" panose="020B0604030504040204" pitchFamily="34" charset="0"/>
                <a:cs typeface="Arial" panose="020B0604020202020204" pitchFamily="34" charset="0"/>
              </a:rPr>
              <a:t>МОУ «Средняя школа № 58»</a:t>
            </a:r>
          </a:p>
          <a:p>
            <a:pPr marL="87313" indent="-87313" defTabSz="914400">
              <a:lnSpc>
                <a:spcPts val="1200"/>
              </a:lnSpc>
              <a:buFontTx/>
              <a:buChar char="-"/>
            </a:pPr>
            <a:r>
              <a:rPr lang="ru-RU" sz="1200" dirty="0">
                <a:solidFill>
                  <a:prstClr val="black"/>
                </a:solidFill>
                <a:ea typeface="Verdana" panose="020B0604030504040204" pitchFamily="34" charset="0"/>
                <a:cs typeface="Arial" panose="020B0604020202020204" pitchFamily="34" charset="0"/>
              </a:rPr>
              <a:t>МОУ «Средняя школа № 90»</a:t>
            </a:r>
          </a:p>
          <a:p>
            <a:pPr marL="87313" indent="-87313" defTabSz="914400">
              <a:lnSpc>
                <a:spcPts val="1200"/>
              </a:lnSpc>
              <a:buFontTx/>
              <a:buChar char="-"/>
            </a:pPr>
            <a:r>
              <a:rPr lang="ru-RU" sz="1200" dirty="0">
                <a:solidFill>
                  <a:prstClr val="black"/>
                </a:solidFill>
                <a:ea typeface="Verdana" panose="020B0604030504040204" pitchFamily="34" charset="0"/>
                <a:cs typeface="Arial" panose="020B0604020202020204" pitchFamily="34" charset="0"/>
              </a:rPr>
              <a:t>МОУ «Средняя школа № 52»</a:t>
            </a:r>
          </a:p>
          <a:p>
            <a:pPr marL="87313" indent="-87313" defTabSz="914400">
              <a:lnSpc>
                <a:spcPts val="1200"/>
              </a:lnSpc>
              <a:buFontTx/>
              <a:buChar char="-"/>
            </a:pPr>
            <a:r>
              <a:rPr lang="ru-RU" sz="1200" dirty="0">
                <a:solidFill>
                  <a:prstClr val="black"/>
                </a:solidFill>
                <a:ea typeface="Verdana" panose="020B0604030504040204" pitchFamily="34" charset="0"/>
                <a:cs typeface="Arial" panose="020B0604020202020204" pitchFamily="34" charset="0"/>
              </a:rPr>
              <a:t>МОУ «Гимназия № 3»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E54CE894-0A2A-0AB2-0126-3D21E64ACC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1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608" y="3385694"/>
            <a:ext cx="2297153" cy="1418303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00" t="37180" r="1858" b="25342"/>
          <a:stretch/>
        </p:blipFill>
        <p:spPr>
          <a:xfrm>
            <a:off x="6616212" y="3712191"/>
            <a:ext cx="1772211" cy="1091807"/>
          </a:xfrm>
          <a:prstGeom prst="rect">
            <a:avLst/>
          </a:prstGeom>
        </p:spPr>
      </p:pic>
      <p:sp>
        <p:nvSpPr>
          <p:cNvPr id="42" name="Прямоугольник 41"/>
          <p:cNvSpPr/>
          <p:nvPr/>
        </p:nvSpPr>
        <p:spPr>
          <a:xfrm>
            <a:off x="6588224" y="2024133"/>
            <a:ext cx="1696300" cy="685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solidFill>
                  <a:srgbClr val="004F9F"/>
                </a:solidFill>
                <a:ea typeface="Verdana" panose="020B0604030504040204" pitchFamily="34" charset="0"/>
                <a:cs typeface="Arial" panose="020B0604020202020204" pitchFamily="34" charset="0"/>
              </a:rPr>
              <a:t>Строительство             </a:t>
            </a:r>
            <a:r>
              <a:rPr lang="ru-RU" sz="1200" dirty="0">
                <a:solidFill>
                  <a:prstClr val="black"/>
                </a:solidFill>
                <a:ea typeface="Verdana" panose="020B0604030504040204" pitchFamily="34" charset="0"/>
                <a:cs typeface="Arial" panose="020B0604020202020204" pitchFamily="34" charset="0"/>
              </a:rPr>
              <a:t>Центра спортивных  единоборств</a:t>
            </a:r>
          </a:p>
        </p:txBody>
      </p:sp>
      <p:cxnSp>
        <p:nvCxnSpPr>
          <p:cNvPr id="43" name="Прямая соединительная линия 93"/>
          <p:cNvCxnSpPr/>
          <p:nvPr/>
        </p:nvCxnSpPr>
        <p:spPr>
          <a:xfrm rot="16200000">
            <a:off x="1468435" y="3103805"/>
            <a:ext cx="3600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Прямоугольник 43"/>
          <p:cNvSpPr/>
          <p:nvPr/>
        </p:nvSpPr>
        <p:spPr>
          <a:xfrm>
            <a:off x="3606608" y="2026386"/>
            <a:ext cx="21972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4F9F"/>
                </a:solidFill>
                <a:ea typeface="Verdana" panose="020B0604030504040204" pitchFamily="34" charset="0"/>
                <a:cs typeface="Arial" panose="020B0604020202020204" pitchFamily="34" charset="0"/>
              </a:rPr>
              <a:t>Ремонт и обустройство школьной инфраструктуры</a:t>
            </a:r>
            <a:endParaRPr lang="ru-RU" sz="1200" b="1" dirty="0">
              <a:solidFill>
                <a:srgbClr val="004F9F"/>
              </a:solidFill>
            </a:endParaRPr>
          </a:p>
        </p:txBody>
      </p:sp>
      <p:sp>
        <p:nvSpPr>
          <p:cNvPr id="13" name="Левая фигурная скобка 12"/>
          <p:cNvSpPr/>
          <p:nvPr/>
        </p:nvSpPr>
        <p:spPr>
          <a:xfrm>
            <a:off x="4762294" y="1574519"/>
            <a:ext cx="88569" cy="36933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23746" y="1976503"/>
            <a:ext cx="22693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4F9F"/>
                </a:solidFill>
                <a:ea typeface="Verdana" panose="020B0604030504040204" pitchFamily="34" charset="0"/>
                <a:cs typeface="Arial" panose="020B0604020202020204" pitchFamily="34" charset="0"/>
              </a:rPr>
              <a:t>Реализация идей школьников</a:t>
            </a:r>
          </a:p>
          <a:p>
            <a:pPr algn="ctr"/>
            <a:r>
              <a:rPr lang="ru-RU" sz="1200" b="1" dirty="0">
                <a:solidFill>
                  <a:srgbClr val="004F9F"/>
                </a:solidFill>
                <a:ea typeface="Verdana" panose="020B0604030504040204" pitchFamily="34" charset="0"/>
                <a:cs typeface="Arial" panose="020B0604020202020204" pitchFamily="34" charset="0"/>
              </a:rPr>
              <a:t>по преображению школьного пространства</a:t>
            </a: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782" t="61234" r="8438" b="7305"/>
          <a:stretch/>
        </p:blipFill>
        <p:spPr>
          <a:xfrm>
            <a:off x="6627075" y="2723545"/>
            <a:ext cx="1761349" cy="92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81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" descr="E:\WORKS_2022\ACCEPT\Vibori_2022\Презентация\Комплексные планы развития\foto\В презу\В презу\Слайд 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9000"/>
                    </a14:imgEffect>
                  </a14:imgLayer>
                </a14:imgProps>
              </a:ext>
            </a:extLst>
          </a:blip>
          <a:srcRect t="28071" b="25146"/>
          <a:stretch>
            <a:fillRect/>
          </a:stretch>
        </p:blipFill>
        <p:spPr bwMode="auto">
          <a:xfrm>
            <a:off x="5850219" y="1149040"/>
            <a:ext cx="3021608" cy="1060213"/>
          </a:xfrm>
          <a:prstGeom prst="rect">
            <a:avLst/>
          </a:prstGeom>
          <a:noFill/>
        </p:spPr>
      </p:pic>
      <p:cxnSp>
        <p:nvCxnSpPr>
          <p:cNvPr id="6" name="Прямая соединительная линия 5"/>
          <p:cNvCxnSpPr/>
          <p:nvPr/>
        </p:nvCxnSpPr>
        <p:spPr>
          <a:xfrm flipH="1">
            <a:off x="179656" y="0"/>
            <a:ext cx="10569" cy="5143500"/>
          </a:xfrm>
          <a:prstGeom prst="line">
            <a:avLst/>
          </a:prstGeom>
          <a:ln w="2127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>
            <a:off x="359310" y="0"/>
            <a:ext cx="10567" cy="5143500"/>
          </a:xfrm>
          <a:prstGeom prst="line">
            <a:avLst/>
          </a:prstGeom>
          <a:ln w="603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H="1">
            <a:off x="179656" y="0"/>
            <a:ext cx="10569" cy="5143500"/>
          </a:xfrm>
          <a:prstGeom prst="line">
            <a:avLst/>
          </a:prstGeom>
          <a:ln w="2127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H="1">
            <a:off x="359310" y="0"/>
            <a:ext cx="10567" cy="5143500"/>
          </a:xfrm>
          <a:prstGeom prst="line">
            <a:avLst/>
          </a:prstGeom>
          <a:ln w="603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Прямоугольник 59"/>
          <p:cNvSpPr/>
          <p:nvPr/>
        </p:nvSpPr>
        <p:spPr>
          <a:xfrm>
            <a:off x="587540" y="785154"/>
            <a:ext cx="8284287" cy="326197"/>
          </a:xfrm>
          <a:prstGeom prst="rect">
            <a:avLst/>
          </a:prstGeom>
          <a:solidFill>
            <a:srgbClr val="004F9F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75" tIns="35788" rIns="71575" bIns="35788" rtlCol="0" anchor="ctr"/>
          <a:lstStyle/>
          <a:p>
            <a:pPr algn="ctr" defTabSz="704095" hangingPunct="0"/>
            <a:endParaRPr lang="ru-RU" sz="1300" kern="0">
              <a:solidFill>
                <a:prstClr val="white"/>
              </a:solidFill>
              <a:sym typeface="Calibri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738784" y="771550"/>
            <a:ext cx="7954118" cy="349274"/>
          </a:xfrm>
          <a:prstGeom prst="rect">
            <a:avLst/>
          </a:prstGeom>
        </p:spPr>
        <p:txBody>
          <a:bodyPr wrap="square" lIns="71575" tIns="35788" rIns="71575" bIns="35788">
            <a:spAutoFit/>
          </a:bodyPr>
          <a:lstStyle/>
          <a:p>
            <a:pPr algn="ctr" defTabSz="704095" hangingPunct="0"/>
            <a:r>
              <a:rPr lang="ru-RU" b="1" kern="0" dirty="0">
                <a:solidFill>
                  <a:prstClr val="white"/>
                </a:solidFill>
                <a:sym typeface="Calibri"/>
              </a:rPr>
              <a:t>ФИЗИЧЕСКАЯ  КУЛЬТУРА  И  СПОРТ </a:t>
            </a:r>
          </a:p>
        </p:txBody>
      </p:sp>
      <p:sp>
        <p:nvSpPr>
          <p:cNvPr id="121" name="Номер слайда 5"/>
          <p:cNvSpPr>
            <a:spLocks noGrp="1"/>
          </p:cNvSpPr>
          <p:nvPr/>
        </p:nvSpPr>
        <p:spPr bwMode="auto">
          <a:xfrm>
            <a:off x="8096535" y="89086"/>
            <a:ext cx="827059" cy="55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899503" eaLnBrk="1" fontAlgn="auto" hangingPunct="0">
              <a:spcBef>
                <a:spcPts val="0"/>
              </a:spcBef>
              <a:spcAft>
                <a:spcPts val="0"/>
              </a:spcAft>
            </a:pPr>
            <a:r>
              <a:rPr lang="ru-RU" altLang="ru-RU" sz="3200" dirty="0">
                <a:solidFill>
                  <a:srgbClr val="B7C6CF"/>
                </a:solidFill>
                <a:latin typeface="+mn-lt"/>
                <a:ea typeface="Times New Roman" charset="0"/>
                <a:cs typeface="Times New Roman" charset="0"/>
                <a:sym typeface="Calibri"/>
              </a:rPr>
              <a:t>16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87498" y="555526"/>
            <a:ext cx="3714774" cy="977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</a:pPr>
            <a:r>
              <a:rPr lang="ru-RU" sz="2400" dirty="0">
                <a:solidFill>
                  <a:srgbClr val="B85808"/>
                </a:solidFill>
              </a:rPr>
              <a:t>   </a:t>
            </a:r>
          </a:p>
          <a:p>
            <a:pPr>
              <a:lnSpc>
                <a:spcPts val="2300"/>
              </a:lnSpc>
            </a:pPr>
            <a:endParaRPr lang="ru-RU" sz="2400" dirty="0">
              <a:solidFill>
                <a:srgbClr val="B85808"/>
              </a:solidFill>
            </a:endParaRPr>
          </a:p>
          <a:p>
            <a:pPr>
              <a:lnSpc>
                <a:spcPts val="2300"/>
              </a:lnSpc>
            </a:pPr>
            <a:endParaRPr lang="ru-RU" sz="2400" dirty="0">
              <a:solidFill>
                <a:srgbClr val="B85808"/>
              </a:solidFill>
            </a:endParaRPr>
          </a:p>
        </p:txBody>
      </p:sp>
      <p:pic>
        <p:nvPicPr>
          <p:cNvPr id="59" name="Изображение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17" y="37105"/>
            <a:ext cx="1928997" cy="604521"/>
          </a:xfrm>
          <a:prstGeom prst="rect">
            <a:avLst/>
          </a:prstGeom>
        </p:spPr>
      </p:pic>
      <p:sp>
        <p:nvSpPr>
          <p:cNvPr id="62" name="Прямоугольник 61"/>
          <p:cNvSpPr/>
          <p:nvPr/>
        </p:nvSpPr>
        <p:spPr>
          <a:xfrm>
            <a:off x="629960" y="1129657"/>
            <a:ext cx="38723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Всего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sz="2800" dirty="0">
                <a:solidFill>
                  <a:srgbClr val="004F9F"/>
                </a:solidFill>
              </a:rPr>
              <a:t>992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1600" b="1" dirty="0"/>
              <a:t>спортивных сооружения</a:t>
            </a:r>
          </a:p>
        </p:txBody>
      </p:sp>
      <p:sp>
        <p:nvSpPr>
          <p:cNvPr id="63" name="Прямоугольник 62"/>
          <p:cNvSpPr/>
          <p:nvPr/>
        </p:nvSpPr>
        <p:spPr>
          <a:xfrm>
            <a:off x="4772487" y="1679147"/>
            <a:ext cx="10777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2800" dirty="0">
                <a:solidFill>
                  <a:srgbClr val="004F9F"/>
                </a:solidFill>
              </a:rPr>
              <a:t>52 %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629960" y="1659736"/>
            <a:ext cx="4085883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ru-RU" sz="1400" b="1" dirty="0"/>
              <a:t>Доля населения, систематически </a:t>
            </a:r>
          </a:p>
          <a:p>
            <a:pPr>
              <a:lnSpc>
                <a:spcPts val="1600"/>
              </a:lnSpc>
            </a:pPr>
            <a:r>
              <a:rPr lang="ru-RU" sz="1400" b="1" dirty="0"/>
              <a:t>занимающегося физической культурой и спортом</a:t>
            </a:r>
          </a:p>
        </p:txBody>
      </p:sp>
      <p:cxnSp>
        <p:nvCxnSpPr>
          <p:cNvPr id="66" name="Прямая соединительная линия 65"/>
          <p:cNvCxnSpPr/>
          <p:nvPr/>
        </p:nvCxnSpPr>
        <p:spPr>
          <a:xfrm>
            <a:off x="5626780" y="2615187"/>
            <a:ext cx="3168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Прямоугольник 66"/>
          <p:cNvSpPr/>
          <p:nvPr/>
        </p:nvSpPr>
        <p:spPr>
          <a:xfrm>
            <a:off x="5552912" y="2280036"/>
            <a:ext cx="33157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4F9F"/>
                </a:solidFill>
              </a:rPr>
              <a:t>В РАБОТЕ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412338" y="1563638"/>
            <a:ext cx="1437881" cy="271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ts val="1400"/>
              </a:lnSpc>
            </a:pPr>
            <a:r>
              <a:rPr lang="ru-RU" sz="1200" dirty="0"/>
              <a:t>на конец 2023 г.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987824" y="268655"/>
            <a:ext cx="5168712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400" dirty="0">
                <a:solidFill>
                  <a:srgbClr val="004F9F"/>
                </a:solidFill>
                <a:ea typeface="Times New Roman" charset="0"/>
                <a:cs typeface="Times New Roman" charset="0"/>
              </a:rPr>
              <a:t>О ПРИОРИТЕТАХ СОЦИАЛЬНО-ЭКОНОМИЧЕСКОГО  РАЗВИТИЯ ГОРОДА ЯРОСЛАВЛЯ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8851" y="3056321"/>
            <a:ext cx="2226965" cy="146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https://n1s1.hsmedia.ru/f6/32/35/f63235eca51a70d4d6663b95498d68a4/656x438_1:5733_ec7cec83b1b7a96bd61e8c9cd622b08a@3000x1999_0xdt1VfALW_4235338213967650332.jp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sun9-59.userapi.com/impg/Xh_woYjhuCnAf0zAAA9pXVXOrI9NgCok3SRYJg/0NOxqvF23DM.jpg?size=1280x853&amp;quality=95&amp;sign=f3466c4eff725a2eee0b674eed1f968e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867" y="3056322"/>
            <a:ext cx="2201573" cy="146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87825" y="2552265"/>
            <a:ext cx="21796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/>
              <a:t>«Умная» площадка </a:t>
            </a:r>
          </a:p>
          <a:p>
            <a:pPr lvl="0" algn="ctr"/>
            <a:r>
              <a:rPr lang="ru-RU" sz="1400" dirty="0"/>
              <a:t>на</a:t>
            </a:r>
            <a:r>
              <a:rPr lang="ru-RU" sz="1400" b="1" dirty="0"/>
              <a:t> </a:t>
            </a:r>
            <a:r>
              <a:rPr lang="ru-RU" sz="1400" dirty="0"/>
              <a:t>Б. </a:t>
            </a:r>
            <a:r>
              <a:rPr lang="ru-RU" sz="1400" dirty="0" err="1"/>
              <a:t>Норской</a:t>
            </a:r>
            <a:r>
              <a:rPr lang="ru-RU" sz="1400" dirty="0"/>
              <a:t> ул.</a:t>
            </a:r>
            <a:endParaRPr lang="ru-RU" sz="1400" i="1" dirty="0"/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682248" y="2588274"/>
            <a:ext cx="3420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629241" y="2165856"/>
            <a:ext cx="39844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4F9F"/>
                </a:solidFill>
              </a:rPr>
              <a:t>ВВЕДЕНО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69681" y="2560859"/>
            <a:ext cx="23961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ФОК с бассейном и катком  </a:t>
            </a:r>
          </a:p>
          <a:p>
            <a:pPr lvl="0" algn="ctr"/>
            <a:r>
              <a:rPr lang="ru-RU" sz="1400" dirty="0"/>
              <a:t>на ул. Панина</a:t>
            </a:r>
            <a:endParaRPr lang="ru-RU" sz="1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7540" y="4605337"/>
            <a:ext cx="58360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400" dirty="0"/>
              <a:t>Завершен капитальный ремонт </a:t>
            </a:r>
            <a:r>
              <a:rPr lang="ru-RU" sz="1400" b="1" dirty="0"/>
              <a:t>ФСК «ЧЕМПИОН»</a:t>
            </a:r>
            <a:r>
              <a:rPr lang="ru-RU" sz="1400" dirty="0"/>
              <a:t> в Дзержинском районе</a:t>
            </a:r>
            <a:endParaRPr lang="ru-RU" sz="1400" i="1" dirty="0">
              <a:solidFill>
                <a:prstClr val="black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572180" y="2931790"/>
            <a:ext cx="312210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ru-RU" sz="1400" b="1" u="sng" dirty="0"/>
              <a:t>Реконструкция</a:t>
            </a:r>
            <a:r>
              <a:rPr lang="ru-RU" sz="1400" dirty="0"/>
              <a:t> бассейна «Лазурный» в Ленинском районе</a:t>
            </a:r>
          </a:p>
          <a:p>
            <a:pPr lvl="0">
              <a:lnSpc>
                <a:spcPts val="1600"/>
              </a:lnSpc>
            </a:pPr>
            <a:endParaRPr lang="ru-RU" sz="1400" b="1" u="sng" dirty="0"/>
          </a:p>
          <a:p>
            <a:pPr lvl="0">
              <a:lnSpc>
                <a:spcPts val="1600"/>
              </a:lnSpc>
            </a:pPr>
            <a:r>
              <a:rPr lang="ru-RU" sz="1400" b="1" u="sng" dirty="0"/>
              <a:t>Строительство</a:t>
            </a:r>
            <a:r>
              <a:rPr lang="ru-RU" sz="1400" b="1" dirty="0"/>
              <a:t> </a:t>
            </a:r>
            <a:r>
              <a:rPr lang="ru-RU" sz="1400" dirty="0"/>
              <a:t>волейбольного центра во Фрунзенском районе</a:t>
            </a:r>
          </a:p>
          <a:p>
            <a:pPr lvl="0">
              <a:lnSpc>
                <a:spcPts val="1600"/>
              </a:lnSpc>
            </a:pP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199214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 flipH="1">
            <a:off x="179656" y="0"/>
            <a:ext cx="10569" cy="5143500"/>
          </a:xfrm>
          <a:prstGeom prst="line">
            <a:avLst/>
          </a:prstGeom>
          <a:ln w="2127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>
            <a:off x="359310" y="0"/>
            <a:ext cx="10567" cy="5143500"/>
          </a:xfrm>
          <a:prstGeom prst="line">
            <a:avLst/>
          </a:prstGeom>
          <a:ln w="603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H="1">
            <a:off x="179656" y="0"/>
            <a:ext cx="10569" cy="5143500"/>
          </a:xfrm>
          <a:prstGeom prst="line">
            <a:avLst/>
          </a:prstGeom>
          <a:ln w="2127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H="1">
            <a:off x="359310" y="0"/>
            <a:ext cx="10567" cy="5143500"/>
          </a:xfrm>
          <a:prstGeom prst="line">
            <a:avLst/>
          </a:prstGeom>
          <a:ln w="603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Прямоугольник 59"/>
          <p:cNvSpPr/>
          <p:nvPr/>
        </p:nvSpPr>
        <p:spPr>
          <a:xfrm>
            <a:off x="587540" y="785154"/>
            <a:ext cx="8284287" cy="326197"/>
          </a:xfrm>
          <a:prstGeom prst="rect">
            <a:avLst/>
          </a:prstGeom>
          <a:solidFill>
            <a:srgbClr val="004F9F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75" tIns="35788" rIns="71575" bIns="35788" rtlCol="0" anchor="ctr"/>
          <a:lstStyle/>
          <a:p>
            <a:pPr algn="ctr" defTabSz="704095" hangingPunct="0"/>
            <a:endParaRPr lang="ru-RU" sz="1300" kern="0">
              <a:solidFill>
                <a:prstClr val="white"/>
              </a:solidFill>
              <a:sym typeface="Calibri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738784" y="771550"/>
            <a:ext cx="7954118" cy="349274"/>
          </a:xfrm>
          <a:prstGeom prst="rect">
            <a:avLst/>
          </a:prstGeom>
        </p:spPr>
        <p:txBody>
          <a:bodyPr wrap="square" lIns="71575" tIns="35788" rIns="71575" bIns="35788">
            <a:spAutoFit/>
          </a:bodyPr>
          <a:lstStyle/>
          <a:p>
            <a:pPr algn="ctr" defTabSz="704095" hangingPunct="0"/>
            <a:r>
              <a:rPr lang="ru-RU" b="1" kern="0" dirty="0">
                <a:solidFill>
                  <a:prstClr val="white"/>
                </a:solidFill>
                <a:sym typeface="Calibri"/>
              </a:rPr>
              <a:t>ФИЗИЧЕСКАЯ  КУЛЬТУРА  И  СПОРТ </a:t>
            </a:r>
          </a:p>
        </p:txBody>
      </p:sp>
      <p:sp>
        <p:nvSpPr>
          <p:cNvPr id="121" name="Номер слайда 5"/>
          <p:cNvSpPr>
            <a:spLocks noGrp="1"/>
          </p:cNvSpPr>
          <p:nvPr/>
        </p:nvSpPr>
        <p:spPr bwMode="auto">
          <a:xfrm>
            <a:off x="8096535" y="89086"/>
            <a:ext cx="827059" cy="55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899503" eaLnBrk="1" fontAlgn="auto" hangingPunct="0">
              <a:spcBef>
                <a:spcPts val="0"/>
              </a:spcBef>
              <a:spcAft>
                <a:spcPts val="0"/>
              </a:spcAft>
            </a:pPr>
            <a:r>
              <a:rPr lang="ru-RU" altLang="ru-RU" sz="3200" dirty="0">
                <a:solidFill>
                  <a:srgbClr val="B7C6CF"/>
                </a:solidFill>
                <a:latin typeface="+mn-lt"/>
                <a:ea typeface="Times New Roman" charset="0"/>
                <a:cs typeface="Times New Roman" charset="0"/>
                <a:sym typeface="Calibri"/>
              </a:rPr>
              <a:t>17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87498" y="555526"/>
            <a:ext cx="3714774" cy="977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</a:pPr>
            <a:r>
              <a:rPr lang="ru-RU" sz="2400" dirty="0">
                <a:solidFill>
                  <a:srgbClr val="B85808"/>
                </a:solidFill>
              </a:rPr>
              <a:t>   </a:t>
            </a:r>
          </a:p>
          <a:p>
            <a:pPr>
              <a:lnSpc>
                <a:spcPts val="2300"/>
              </a:lnSpc>
            </a:pPr>
            <a:endParaRPr lang="ru-RU" sz="2400" dirty="0">
              <a:solidFill>
                <a:srgbClr val="B85808"/>
              </a:solidFill>
            </a:endParaRPr>
          </a:p>
          <a:p>
            <a:pPr>
              <a:lnSpc>
                <a:spcPts val="2300"/>
              </a:lnSpc>
            </a:pPr>
            <a:endParaRPr lang="ru-RU" sz="2400" dirty="0">
              <a:solidFill>
                <a:srgbClr val="B85808"/>
              </a:solidFill>
            </a:endParaRPr>
          </a:p>
        </p:txBody>
      </p:sp>
      <p:pic>
        <p:nvPicPr>
          <p:cNvPr id="59" name="Изображение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17" y="37105"/>
            <a:ext cx="1928997" cy="604521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2987824" y="268655"/>
            <a:ext cx="5168712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400" dirty="0">
                <a:solidFill>
                  <a:srgbClr val="004F9F"/>
                </a:solidFill>
                <a:ea typeface="Times New Roman" charset="0"/>
                <a:cs typeface="Times New Roman" charset="0"/>
              </a:rPr>
              <a:t>О ПРИОРИТЕТАХ СОЦИАЛЬНО-ЭКОНОМИЧЕСКОГО  РАЗВИТИЯ ГОРОДА ЯРОСЛАВЛЯ</a:t>
            </a:r>
          </a:p>
        </p:txBody>
      </p:sp>
      <p:sp>
        <p:nvSpPr>
          <p:cNvPr id="2" name="AutoShape 4" descr="https://n1s1.hsmedia.ru/f6/32/35/f63235eca51a70d4d6663b95498d68a4/656x438_1:5733_ec7cec83b1b7a96bd61e8c9cd622b08a@3000x1999_0xdt1VfALW_4235338213967650332.jp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6012160" y="1876218"/>
            <a:ext cx="3118708" cy="2734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ru-RU" sz="1400" b="1" u="sng" dirty="0"/>
              <a:t>Реконструкци</a:t>
            </a:r>
            <a:r>
              <a:rPr lang="ru-RU" sz="1290" b="1" u="sng" dirty="0"/>
              <a:t>я</a:t>
            </a:r>
            <a:r>
              <a:rPr lang="ru-RU" sz="1290" dirty="0"/>
              <a:t> </a:t>
            </a:r>
            <a:r>
              <a:rPr lang="ru-RU" sz="1400" dirty="0"/>
              <a:t>и разработка ПСД на объекты спорта города Ярославля:</a:t>
            </a:r>
          </a:p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ru-RU" sz="1290" dirty="0"/>
              <a:t>       </a:t>
            </a:r>
            <a:r>
              <a:rPr lang="ru-RU" sz="1400" b="1" dirty="0"/>
              <a:t>- стадион «Спартаковец»</a:t>
            </a:r>
            <a:endParaRPr lang="ru-RU" sz="1400" b="1" u="sng" dirty="0"/>
          </a:p>
          <a:p>
            <a:pPr lvl="0">
              <a:lnSpc>
                <a:spcPts val="1600"/>
              </a:lnSpc>
              <a:spcBef>
                <a:spcPts val="600"/>
              </a:spcBef>
            </a:pPr>
            <a:r>
              <a:rPr lang="ru-RU" sz="1400" dirty="0"/>
              <a:t>       </a:t>
            </a:r>
            <a:r>
              <a:rPr lang="ru-RU" sz="1400" b="1" dirty="0"/>
              <a:t>- велодром</a:t>
            </a:r>
          </a:p>
          <a:p>
            <a:pPr lvl="0">
              <a:lnSpc>
                <a:spcPts val="1600"/>
              </a:lnSpc>
              <a:spcBef>
                <a:spcPts val="600"/>
              </a:spcBef>
            </a:pPr>
            <a:r>
              <a:rPr lang="ru-RU" sz="1400" b="1" dirty="0"/>
              <a:t>       - легкоатлетический манеж        </a:t>
            </a:r>
          </a:p>
          <a:p>
            <a:pPr lvl="0">
              <a:lnSpc>
                <a:spcPts val="1600"/>
              </a:lnSpc>
              <a:spcBef>
                <a:spcPts val="600"/>
              </a:spcBef>
            </a:pPr>
            <a:r>
              <a:rPr lang="ru-RU" sz="1400" b="1" dirty="0"/>
              <a:t>         «Ярославль»</a:t>
            </a:r>
          </a:p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ru-RU" sz="1400" dirty="0"/>
              <a:t> </a:t>
            </a:r>
            <a:r>
              <a:rPr lang="ru-RU" sz="1400" b="1" dirty="0"/>
              <a:t>      - СК «МИГ»</a:t>
            </a:r>
          </a:p>
          <a:p>
            <a:pPr>
              <a:lnSpc>
                <a:spcPts val="1600"/>
              </a:lnSpc>
            </a:pPr>
            <a:endParaRPr lang="ru-RU" sz="1400" b="1" dirty="0"/>
          </a:p>
          <a:p>
            <a:pPr>
              <a:lnSpc>
                <a:spcPts val="1600"/>
              </a:lnSpc>
            </a:pPr>
            <a:endParaRPr lang="ru-RU" sz="1290" b="1" dirty="0"/>
          </a:p>
          <a:p>
            <a:pPr>
              <a:lnSpc>
                <a:spcPts val="1600"/>
              </a:lnSpc>
            </a:pPr>
            <a:r>
              <a:rPr lang="ru-RU" sz="1400" b="1" dirty="0"/>
              <a:t> </a:t>
            </a:r>
            <a:r>
              <a:rPr lang="ru-RU" sz="1400" b="1" u="sng" dirty="0"/>
              <a:t>Реконструкция</a:t>
            </a:r>
            <a:r>
              <a:rPr lang="ru-RU" sz="1290" b="1" dirty="0"/>
              <a:t> </a:t>
            </a:r>
            <a:r>
              <a:rPr lang="ru-RU" sz="1400" dirty="0"/>
              <a:t>стадиона              </a:t>
            </a:r>
          </a:p>
          <a:p>
            <a:pPr>
              <a:lnSpc>
                <a:spcPts val="1600"/>
              </a:lnSpc>
            </a:pPr>
            <a:r>
              <a:rPr lang="ru-RU" sz="1400" dirty="0"/>
              <a:t>         в Красноперекопском районе</a:t>
            </a:r>
          </a:p>
        </p:txBody>
      </p:sp>
      <p:pic>
        <p:nvPicPr>
          <p:cNvPr id="31" name="Picture 22" descr="Два футбольных поля с искусственным покрытием открыли на Перекопе в  Ярославле | 30.07.2024 | Ярославль - БезФормат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153" y="3050898"/>
            <a:ext cx="2623499" cy="1778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355" y="1177323"/>
            <a:ext cx="2664297" cy="1730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20" descr="C:\Users\KrupinAV\AppData\Local\Microsoft\Windows\Temporary Internet Files\Content.Outlook\BUG2TTA3\Screenshot_20240826_143030_PDF Scanne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09" y="3050899"/>
            <a:ext cx="2611548" cy="177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6" descr="C:\Users\KrupinAV\AppData\Local\Microsoft\Windows\Temporary Internet Files\Content.Outlook\BUG2TTA3\DJI_039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40" y="1202231"/>
            <a:ext cx="2611548" cy="170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Прямая соединительная линия 35"/>
          <p:cNvCxnSpPr/>
          <p:nvPr/>
        </p:nvCxnSpPr>
        <p:spPr>
          <a:xfrm>
            <a:off x="6106868" y="1634058"/>
            <a:ext cx="2700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6041274" y="1261518"/>
            <a:ext cx="20740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4F9F"/>
                </a:solidFill>
              </a:rPr>
              <a:t>ЗАПЛАНИРОВАНО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142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31596" y="1194497"/>
            <a:ext cx="2298920" cy="173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ru-RU" sz="1400" b="1" u="sng" dirty="0">
                <a:solidFill>
                  <a:prstClr val="black"/>
                </a:solidFill>
              </a:rPr>
              <a:t>Работают</a:t>
            </a:r>
            <a:r>
              <a:rPr lang="ru-RU" sz="1400" b="1" dirty="0">
                <a:solidFill>
                  <a:prstClr val="black"/>
                </a:solidFill>
              </a:rPr>
              <a:t> </a:t>
            </a:r>
            <a:r>
              <a:rPr lang="ru-RU" sz="1400" dirty="0">
                <a:solidFill>
                  <a:prstClr val="black"/>
                </a:solidFill>
              </a:rPr>
              <a:t>муниципальные учреждения отрасли </a:t>
            </a:r>
          </a:p>
          <a:p>
            <a:pPr marL="228600" lvl="0" indent="-228600">
              <a:lnSpc>
                <a:spcPts val="1600"/>
              </a:lnSpc>
              <a:buFont typeface="Arial" panose="020B0604020202020204" pitchFamily="34" charset="0"/>
              <a:buChar char="•"/>
            </a:pPr>
            <a:endParaRPr lang="ru-RU" sz="1400" b="1" u="sng" dirty="0">
              <a:solidFill>
                <a:prstClr val="black"/>
              </a:solidFill>
            </a:endParaRPr>
          </a:p>
          <a:p>
            <a:pPr marL="228600" lvl="0" indent="-22860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ru-RU" sz="1400" b="1" u="sng" dirty="0">
                <a:solidFill>
                  <a:prstClr val="black"/>
                </a:solidFill>
              </a:rPr>
              <a:t>Открыты и действуют </a:t>
            </a:r>
            <a:r>
              <a:rPr lang="ru-RU" sz="1400" dirty="0">
                <a:solidFill>
                  <a:prstClr val="black"/>
                </a:solidFill>
              </a:rPr>
              <a:t>современные молодежные пространства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H="1">
            <a:off x="179656" y="0"/>
            <a:ext cx="10569" cy="5143500"/>
          </a:xfrm>
          <a:prstGeom prst="line">
            <a:avLst/>
          </a:prstGeom>
          <a:ln w="2127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>
            <a:off x="359310" y="0"/>
            <a:ext cx="10567" cy="5143500"/>
          </a:xfrm>
          <a:prstGeom prst="line">
            <a:avLst/>
          </a:prstGeom>
          <a:ln w="603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H="1">
            <a:off x="179656" y="0"/>
            <a:ext cx="10569" cy="5143500"/>
          </a:xfrm>
          <a:prstGeom prst="line">
            <a:avLst/>
          </a:prstGeom>
          <a:ln w="2127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H="1">
            <a:off x="359310" y="0"/>
            <a:ext cx="10567" cy="5143500"/>
          </a:xfrm>
          <a:prstGeom prst="line">
            <a:avLst/>
          </a:prstGeom>
          <a:ln w="603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Прямоугольник 59"/>
          <p:cNvSpPr/>
          <p:nvPr/>
        </p:nvSpPr>
        <p:spPr>
          <a:xfrm>
            <a:off x="587540" y="785154"/>
            <a:ext cx="8284287" cy="326197"/>
          </a:xfrm>
          <a:prstGeom prst="rect">
            <a:avLst/>
          </a:prstGeom>
          <a:solidFill>
            <a:srgbClr val="004F9F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75" tIns="35788" rIns="71575" bIns="35788" rtlCol="0" anchor="ctr"/>
          <a:lstStyle/>
          <a:p>
            <a:pPr algn="ctr" defTabSz="704095" hangingPunct="0"/>
            <a:endParaRPr lang="ru-RU" sz="1300" kern="0">
              <a:solidFill>
                <a:prstClr val="white"/>
              </a:solidFill>
              <a:sym typeface="Calibri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738784" y="771550"/>
            <a:ext cx="7954118" cy="349274"/>
          </a:xfrm>
          <a:prstGeom prst="rect">
            <a:avLst/>
          </a:prstGeom>
        </p:spPr>
        <p:txBody>
          <a:bodyPr wrap="square" lIns="71575" tIns="35788" rIns="71575" bIns="35788">
            <a:spAutoFit/>
          </a:bodyPr>
          <a:lstStyle/>
          <a:p>
            <a:pPr algn="ctr" defTabSz="704095" hangingPunct="0"/>
            <a:r>
              <a:rPr lang="ru-RU" b="1" kern="0" dirty="0">
                <a:solidFill>
                  <a:prstClr val="white"/>
                </a:solidFill>
                <a:sym typeface="Calibri"/>
              </a:rPr>
              <a:t>МОЛОДЕЖНАЯ  ПОЛИТИКА</a:t>
            </a:r>
          </a:p>
        </p:txBody>
      </p:sp>
      <p:sp>
        <p:nvSpPr>
          <p:cNvPr id="121" name="Номер слайда 5"/>
          <p:cNvSpPr>
            <a:spLocks noGrp="1"/>
          </p:cNvSpPr>
          <p:nvPr/>
        </p:nvSpPr>
        <p:spPr bwMode="auto">
          <a:xfrm>
            <a:off x="8096535" y="89086"/>
            <a:ext cx="827059" cy="55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899503" eaLnBrk="1" fontAlgn="auto" hangingPunct="0">
              <a:spcBef>
                <a:spcPts val="0"/>
              </a:spcBef>
              <a:spcAft>
                <a:spcPts val="0"/>
              </a:spcAft>
            </a:pPr>
            <a:r>
              <a:rPr lang="ru-RU" altLang="ru-RU" sz="3200" dirty="0">
                <a:solidFill>
                  <a:srgbClr val="B7C6CF"/>
                </a:solidFill>
                <a:latin typeface="+mn-lt"/>
                <a:ea typeface="Times New Roman" charset="0"/>
                <a:cs typeface="Times New Roman" charset="0"/>
                <a:sym typeface="Calibri"/>
              </a:rPr>
              <a:t>18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87498" y="555526"/>
            <a:ext cx="3714774" cy="977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</a:pPr>
            <a:r>
              <a:rPr lang="ru-RU" sz="2400" dirty="0">
                <a:solidFill>
                  <a:srgbClr val="B85808"/>
                </a:solidFill>
              </a:rPr>
              <a:t>   </a:t>
            </a:r>
          </a:p>
          <a:p>
            <a:pPr>
              <a:lnSpc>
                <a:spcPts val="2300"/>
              </a:lnSpc>
            </a:pPr>
            <a:endParaRPr lang="ru-RU" sz="2400" dirty="0">
              <a:solidFill>
                <a:srgbClr val="B85808"/>
              </a:solidFill>
            </a:endParaRPr>
          </a:p>
          <a:p>
            <a:pPr>
              <a:lnSpc>
                <a:spcPts val="2300"/>
              </a:lnSpc>
            </a:pPr>
            <a:endParaRPr lang="ru-RU" sz="2400" dirty="0">
              <a:solidFill>
                <a:srgbClr val="B85808"/>
              </a:solidFill>
            </a:endParaRPr>
          </a:p>
        </p:txBody>
      </p:sp>
      <p:pic>
        <p:nvPicPr>
          <p:cNvPr id="34" name="Изображение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17" y="37105"/>
            <a:ext cx="1928997" cy="60452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521466" y="1605688"/>
            <a:ext cx="6511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4F9F"/>
                </a:solidFill>
              </a:rPr>
              <a:t>750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6526396" y="1344078"/>
            <a:ext cx="367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004F9F"/>
                </a:solidFill>
              </a:rPr>
              <a:t>3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485954" y="1189424"/>
            <a:ext cx="3942030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ru-RU" sz="1400" b="1" u="sng" dirty="0"/>
              <a:t>Трудоустройство</a:t>
            </a:r>
            <a:r>
              <a:rPr lang="ru-RU" sz="1400" b="1" dirty="0"/>
              <a:t> </a:t>
            </a:r>
            <a:r>
              <a:rPr lang="ru-RU" sz="1400" dirty="0"/>
              <a:t>подростков на временные рабочие места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386561" y="2424273"/>
            <a:ext cx="57890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ru-RU" sz="2800" dirty="0">
                <a:solidFill>
                  <a:srgbClr val="004F9F"/>
                </a:solidFill>
              </a:rPr>
              <a:t>10</a:t>
            </a:r>
            <a:r>
              <a:rPr lang="ru-RU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2987824" y="268655"/>
            <a:ext cx="5168712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400" dirty="0">
                <a:solidFill>
                  <a:srgbClr val="004F9F"/>
                </a:solidFill>
                <a:ea typeface="Times New Roman" charset="0"/>
                <a:cs typeface="Times New Roman" charset="0"/>
              </a:rPr>
              <a:t>О ПРИОРИТЕТАХ СОЦИАЛЬНО-ЭКОНОМИЧЕСКОГО  РАЗВИТИЯ ГОРОДА ЯРОСЛАВЛЯ</a:t>
            </a:r>
          </a:p>
        </p:txBody>
      </p:sp>
      <p:pic>
        <p:nvPicPr>
          <p:cNvPr id="30" name="Picture 4" descr="https://pushchino.msr.mosreg.ru/files/image/07/65/85/lg!ye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27"/>
          <a:stretch/>
        </p:blipFill>
        <p:spPr bwMode="auto">
          <a:xfrm>
            <a:off x="899592" y="1659850"/>
            <a:ext cx="1722581" cy="1180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https://city-yaroslavl.ru/upload/iblock/247/photo_2022_05_16_13_58_0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7"/>
          <a:stretch/>
        </p:blipFill>
        <p:spPr bwMode="auto">
          <a:xfrm>
            <a:off x="7082507" y="1389335"/>
            <a:ext cx="1755805" cy="1277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Прямоугольник 37"/>
          <p:cNvSpPr/>
          <p:nvPr/>
        </p:nvSpPr>
        <p:spPr>
          <a:xfrm>
            <a:off x="715397" y="2981205"/>
            <a:ext cx="8139723" cy="324000"/>
          </a:xfrm>
          <a:prstGeom prst="rect">
            <a:avLst/>
          </a:prstGeom>
          <a:solidFill>
            <a:srgbClr val="E0E9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30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53" algn="l" defTabSz="91430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06" algn="l" defTabSz="91430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59" algn="l" defTabSz="91430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612" algn="l" defTabSz="91430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765" algn="l" defTabSz="91430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919" algn="l" defTabSz="91430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072" algn="l" defTabSz="91430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224" algn="l" defTabSz="914306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1320751" y="4768848"/>
            <a:ext cx="2609080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3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6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59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2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65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19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72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24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/>
              <a:t>«</a:t>
            </a:r>
            <a:r>
              <a:rPr lang="ru-RU" sz="1600" b="1" dirty="0" err="1"/>
              <a:t>Вкусняшки</a:t>
            </a:r>
            <a:r>
              <a:rPr lang="ru-RU" sz="1600" b="1" dirty="0"/>
              <a:t> от девчат.76»</a:t>
            </a:r>
          </a:p>
        </p:txBody>
      </p:sp>
      <p:pic>
        <p:nvPicPr>
          <p:cNvPr id="43" name="Picture 2" descr="Ярославские женщины готовят для солдат СВО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173" y="3403050"/>
            <a:ext cx="2276335" cy="136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https://sun9-17.userapi.com/impg/5rPsZOKsNX4nQ0vz7qlF00o5TjqKe72PzbT3RA/Jg5G9Z5SX5s.jpg?size=1280x935&amp;quality=95&amp;sign=a887df87396fa54cfe39264e83ca248b&amp;c_uniq_tag=586Cv8TCN1KiK1EIvumdRxyL5PrhHzYeoR1HVXPowGU&amp;type=album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2471" b="9165"/>
          <a:stretch/>
        </p:blipFill>
        <p:spPr bwMode="auto">
          <a:xfrm flipH="1">
            <a:off x="715397" y="3391895"/>
            <a:ext cx="1816420" cy="1376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Прямоугольник 45"/>
          <p:cNvSpPr/>
          <p:nvPr/>
        </p:nvSpPr>
        <p:spPr>
          <a:xfrm>
            <a:off x="2820282" y="2931790"/>
            <a:ext cx="3747436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3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6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59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2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65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19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72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24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rgbClr val="004F9F"/>
                </a:solidFill>
              </a:rPr>
              <a:t>ДОБРОВОЛЬЧЕСКИЕ ОБЪЕДИНЕНИЯ </a:t>
            </a:r>
          </a:p>
        </p:txBody>
      </p:sp>
      <p:pic>
        <p:nvPicPr>
          <p:cNvPr id="48" name="Picture 8" descr="https://sun9-56.userapi.com/impg/sTtNloQzcSHO_7mV19wDBlLRYZzvDAurq_N9ug/oA3gAbNYMLI.jpg?size=2560x1920&amp;quality=95&amp;sign=527c4ea143c5ccd7ae77ef92e4123856&amp;type=album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925"/>
          <a:stretch/>
        </p:blipFill>
        <p:spPr bwMode="auto">
          <a:xfrm>
            <a:off x="4932180" y="3403050"/>
            <a:ext cx="2166003" cy="136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Прямоугольник 48"/>
          <p:cNvSpPr/>
          <p:nvPr/>
        </p:nvSpPr>
        <p:spPr>
          <a:xfrm>
            <a:off x="5133102" y="4766654"/>
            <a:ext cx="1821065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3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6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59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2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65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19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72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24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/>
              <a:t>«Рокот»</a:t>
            </a:r>
          </a:p>
        </p:txBody>
      </p:sp>
      <p:pic>
        <p:nvPicPr>
          <p:cNvPr id="50" name="Picture 10" descr="https://sun1-14.userapi.com/impg/-akarTwa_w78QpzM58WNKOggaLk0fqaCFbMFMQ/RlWl0wti4yM.jpg?size=1008x1344&amp;quality=95&amp;sign=0b787b379510a1b6dfdcaae34c58f9fb&amp;type=album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56" b="19466"/>
          <a:stretch/>
        </p:blipFill>
        <p:spPr bwMode="auto">
          <a:xfrm>
            <a:off x="7150064" y="3403048"/>
            <a:ext cx="1705056" cy="136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Прямоугольник 50"/>
          <p:cNvSpPr/>
          <p:nvPr/>
        </p:nvSpPr>
        <p:spPr>
          <a:xfrm>
            <a:off x="7026175" y="4754116"/>
            <a:ext cx="2016224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3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6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59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2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65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19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72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24" algn="l" defTabSz="91430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/>
              <a:t>«</a:t>
            </a:r>
            <a:r>
              <a:rPr lang="ru-RU" sz="1600" b="1" dirty="0" err="1"/>
              <a:t>Добро.Ярославль</a:t>
            </a:r>
            <a:r>
              <a:rPr lang="ru-RU" sz="1600" b="1" dirty="0"/>
              <a:t>»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3521466" y="2431966"/>
            <a:ext cx="6511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4F9F"/>
                </a:solidFill>
              </a:rPr>
              <a:t>850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775346" y="1690816"/>
            <a:ext cx="6894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prstClr val="black"/>
                </a:solidFill>
              </a:rPr>
              <a:t>2023 г.</a:t>
            </a:r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2785630" y="2088266"/>
            <a:ext cx="6894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prstClr val="black"/>
                </a:solidFill>
              </a:rPr>
              <a:t>2024 г.</a:t>
            </a:r>
            <a:endParaRPr lang="ru-RU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2775346" y="2508911"/>
            <a:ext cx="6894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prstClr val="black"/>
                </a:solidFill>
              </a:rPr>
              <a:t>2025 г.</a:t>
            </a:r>
            <a:endParaRPr lang="ru-RU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3521466" y="2019082"/>
            <a:ext cx="6511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4F9F"/>
                </a:solidFill>
              </a:rPr>
              <a:t>770</a:t>
            </a:r>
          </a:p>
        </p:txBody>
      </p:sp>
      <p:cxnSp>
        <p:nvCxnSpPr>
          <p:cNvPr id="36" name="Прямая соединительная линия 93"/>
          <p:cNvCxnSpPr/>
          <p:nvPr/>
        </p:nvCxnSpPr>
        <p:spPr>
          <a:xfrm flipV="1">
            <a:off x="4355976" y="1266885"/>
            <a:ext cx="0" cy="1589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285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 flipH="1">
            <a:off x="179656" y="0"/>
            <a:ext cx="10569" cy="5143500"/>
          </a:xfrm>
          <a:prstGeom prst="line">
            <a:avLst/>
          </a:prstGeom>
          <a:ln w="2127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>
            <a:off x="359310" y="0"/>
            <a:ext cx="10567" cy="5143500"/>
          </a:xfrm>
          <a:prstGeom prst="line">
            <a:avLst/>
          </a:prstGeom>
          <a:ln w="603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H="1">
            <a:off x="179656" y="0"/>
            <a:ext cx="10569" cy="5143500"/>
          </a:xfrm>
          <a:prstGeom prst="line">
            <a:avLst/>
          </a:prstGeom>
          <a:ln w="2127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H="1">
            <a:off x="359310" y="0"/>
            <a:ext cx="10567" cy="5143500"/>
          </a:xfrm>
          <a:prstGeom prst="line">
            <a:avLst/>
          </a:prstGeom>
          <a:ln w="603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Изображение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17" y="37105"/>
            <a:ext cx="1928997" cy="604521"/>
          </a:xfrm>
          <a:prstGeom prst="rect">
            <a:avLst/>
          </a:prstGeom>
        </p:spPr>
      </p:pic>
      <p:sp>
        <p:nvSpPr>
          <p:cNvPr id="53" name="Прямоугольник 52"/>
          <p:cNvSpPr/>
          <p:nvPr/>
        </p:nvSpPr>
        <p:spPr>
          <a:xfrm>
            <a:off x="2987824" y="268655"/>
            <a:ext cx="5168712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400" dirty="0">
                <a:solidFill>
                  <a:srgbClr val="004F9F"/>
                </a:solidFill>
                <a:ea typeface="Times New Roman" charset="0"/>
                <a:cs typeface="Times New Roman" charset="0"/>
              </a:rPr>
              <a:t>О ПРИОРИТЕТАХ СОЦИАЛЬНО-ЭКОНОМИЧЕСКОГО  РАЗВИТИЯ ГОРОДА ЯРОСЛАВЛЯ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587540" y="785154"/>
            <a:ext cx="8284287" cy="326197"/>
          </a:xfrm>
          <a:prstGeom prst="rect">
            <a:avLst/>
          </a:prstGeom>
          <a:solidFill>
            <a:srgbClr val="004F9F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75" tIns="35788" rIns="71575" bIns="35788" rtlCol="0" anchor="ctr"/>
          <a:lstStyle/>
          <a:p>
            <a:pPr algn="ctr" defTabSz="704095" hangingPunct="0"/>
            <a:endParaRPr lang="ru-RU" sz="1300" kern="0">
              <a:solidFill>
                <a:prstClr val="white"/>
              </a:solidFill>
              <a:sym typeface="Calibri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738784" y="771550"/>
            <a:ext cx="7954118" cy="318496"/>
          </a:xfrm>
          <a:prstGeom prst="rect">
            <a:avLst/>
          </a:prstGeom>
        </p:spPr>
        <p:txBody>
          <a:bodyPr wrap="square" lIns="71575" tIns="35788" rIns="71575" bIns="35788">
            <a:spAutoFit/>
          </a:bodyPr>
          <a:lstStyle/>
          <a:p>
            <a:pPr algn="ctr" defTabSz="704095" hangingPunct="0"/>
            <a:r>
              <a:rPr lang="ru-RU" sz="1600" b="1" kern="0" dirty="0">
                <a:solidFill>
                  <a:prstClr val="white"/>
                </a:solidFill>
                <a:sym typeface="Calibri"/>
              </a:rPr>
              <a:t>СТРАТЕГИЯ  СОЦИАЛЬНО-ЭКОНОМИЧЕСКОГО  РАЗВИТИЯ  ГОРОДА  ЯРОСЛАВЛЯ </a:t>
            </a:r>
          </a:p>
        </p:txBody>
      </p:sp>
      <p:sp>
        <p:nvSpPr>
          <p:cNvPr id="121" name="Номер слайда 5"/>
          <p:cNvSpPr>
            <a:spLocks noGrp="1"/>
          </p:cNvSpPr>
          <p:nvPr/>
        </p:nvSpPr>
        <p:spPr bwMode="auto">
          <a:xfrm>
            <a:off x="8096535" y="89086"/>
            <a:ext cx="827059" cy="55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899503" eaLnBrk="1" fontAlgn="auto" hangingPunct="0">
              <a:spcBef>
                <a:spcPts val="0"/>
              </a:spcBef>
              <a:spcAft>
                <a:spcPts val="0"/>
              </a:spcAft>
            </a:pPr>
            <a:r>
              <a:rPr lang="ru-RU" altLang="ru-RU" sz="3200" dirty="0">
                <a:solidFill>
                  <a:srgbClr val="B7C6CF"/>
                </a:solidFill>
                <a:latin typeface="+mn-lt"/>
                <a:ea typeface="Times New Roman" charset="0"/>
                <a:cs typeface="Times New Roman" charset="0"/>
                <a:sym typeface="Calibri"/>
              </a:rPr>
              <a:t>1</a:t>
            </a:r>
          </a:p>
        </p:txBody>
      </p:sp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443521211"/>
              </p:ext>
            </p:extLst>
          </p:nvPr>
        </p:nvGraphicFramePr>
        <p:xfrm>
          <a:off x="604301" y="4083918"/>
          <a:ext cx="8141025" cy="8983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1101502" y="4011910"/>
            <a:ext cx="199892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b="1" dirty="0"/>
              <a:t>1 этап  </a:t>
            </a:r>
          </a:p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chemeClr val="bg1"/>
                </a:solidFill>
              </a:rPr>
              <a:t>3 года </a:t>
            </a:r>
          </a:p>
          <a:p>
            <a:pPr>
              <a:lnSpc>
                <a:spcPct val="150000"/>
              </a:lnSpc>
            </a:pPr>
            <a:r>
              <a:rPr lang="ru-RU" sz="1200" b="1" dirty="0">
                <a:solidFill>
                  <a:srgbClr val="004F9F"/>
                </a:solidFill>
              </a:rPr>
              <a:t>2021 - 2023 годы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491309" y="4015718"/>
            <a:ext cx="19705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b="1" dirty="0"/>
              <a:t>2 этап  </a:t>
            </a:r>
          </a:p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chemeClr val="bg1"/>
                </a:solidFill>
              </a:rPr>
              <a:t>3 года </a:t>
            </a:r>
          </a:p>
          <a:p>
            <a:pPr>
              <a:lnSpc>
                <a:spcPct val="150000"/>
              </a:lnSpc>
            </a:pPr>
            <a:r>
              <a:rPr lang="ru-RU" sz="1200" b="1" dirty="0">
                <a:solidFill>
                  <a:srgbClr val="004F9F"/>
                </a:solidFill>
              </a:rPr>
              <a:t>2024 - 2026 годы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901999" y="4015718"/>
            <a:ext cx="225453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b="1" dirty="0"/>
              <a:t>3 этап  </a:t>
            </a:r>
          </a:p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chemeClr val="bg1"/>
                </a:solidFill>
              </a:rPr>
              <a:t>4 года </a:t>
            </a:r>
          </a:p>
          <a:p>
            <a:pPr>
              <a:lnSpc>
                <a:spcPct val="150000"/>
              </a:lnSpc>
            </a:pPr>
            <a:r>
              <a:rPr lang="ru-RU" sz="1200" b="1" dirty="0">
                <a:solidFill>
                  <a:srgbClr val="004F9F"/>
                </a:solidFill>
              </a:rPr>
              <a:t>2027 - 2030 годы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737538" y="1388151"/>
            <a:ext cx="263448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ru-RU" sz="1200" b="1" dirty="0">
                <a:solidFill>
                  <a:srgbClr val="004F9F"/>
                </a:solidFill>
                <a:ea typeface="Times New Roman" charset="0"/>
                <a:cs typeface="Times New Roman" charset="0"/>
              </a:rPr>
              <a:t>РАЗВИТИЕ ЧЕЛОВЕЧЕСКОГО КАПИТАЛА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5752287" y="2067694"/>
            <a:ext cx="1960191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ru-RU" sz="1200" b="1" dirty="0">
                <a:solidFill>
                  <a:srgbClr val="004F9F"/>
                </a:solidFill>
                <a:ea typeface="Times New Roman" charset="0"/>
                <a:cs typeface="Times New Roman" charset="0"/>
              </a:rPr>
              <a:t>ЭКОНОМИЧЕСКОЕ РАЗВИТИЕ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5749801" y="3429691"/>
            <a:ext cx="317455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ru-RU" sz="1200" b="1" dirty="0">
                <a:solidFill>
                  <a:srgbClr val="004F9F"/>
                </a:solidFill>
                <a:ea typeface="Times New Roman" charset="0"/>
                <a:cs typeface="Times New Roman" charset="0"/>
              </a:rPr>
              <a:t>РАЗВИТИЕ МУНИЦИПАЛЬНОГО УПРАВЛЕНИЯ И ГРАЖДАНСКОГО ОБЩЕСТВА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5737538" y="2787774"/>
            <a:ext cx="2115099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ru-RU" sz="1200" b="1" dirty="0">
                <a:solidFill>
                  <a:srgbClr val="004F9F"/>
                </a:solidFill>
                <a:ea typeface="Times New Roman" charset="0"/>
                <a:cs typeface="Times New Roman" charset="0"/>
              </a:rPr>
              <a:t>ПРОСТРАНСТВЕННОЕ РАЗВИТИЕ </a:t>
            </a:r>
          </a:p>
        </p:txBody>
      </p:sp>
      <p:pic>
        <p:nvPicPr>
          <p:cNvPr id="24" name="Picture 3"/>
          <p:cNvPicPr preferRelativeResize="0"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6" t="13370" r="28151" b="12633"/>
          <a:stretch/>
        </p:blipFill>
        <p:spPr bwMode="auto">
          <a:xfrm>
            <a:off x="3269268" y="1865205"/>
            <a:ext cx="1460415" cy="200107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 preferRelativeResize="0"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0" t="16182" r="28918" b="10028"/>
          <a:stretch/>
        </p:blipFill>
        <p:spPr bwMode="auto">
          <a:xfrm>
            <a:off x="2102783" y="1588253"/>
            <a:ext cx="1512586" cy="21158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Рисунок 27"/>
          <p:cNvPicPr preferRelativeResize="0"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41000"/>
                    </a14:imgEffect>
                    <a14:imgEffect>
                      <a14:brightnessContrast bright="29000"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99" y="1277782"/>
            <a:ext cx="1591276" cy="222998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9" name="Группа 28"/>
          <p:cNvGrpSpPr>
            <a:grpSpLocks noChangeAspect="1"/>
          </p:cNvGrpSpPr>
          <p:nvPr/>
        </p:nvGrpSpPr>
        <p:grpSpPr>
          <a:xfrm>
            <a:off x="5089466" y="1322298"/>
            <a:ext cx="608760" cy="608760"/>
            <a:chOff x="2913346" y="3700797"/>
            <a:chExt cx="978010" cy="978010"/>
          </a:xfrm>
        </p:grpSpPr>
        <p:sp>
          <p:nvSpPr>
            <p:cNvPr id="30" name="Овал 29"/>
            <p:cNvSpPr/>
            <p:nvPr/>
          </p:nvSpPr>
          <p:spPr>
            <a:xfrm>
              <a:off x="2913346" y="3700797"/>
              <a:ext cx="978010" cy="97801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51AF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1" name="Picture 2" descr="https://e7.pngegg.com/pngimages/761/198/png-clipart-family-computer-icons-child-family-blue-text.png"/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27111" y1="5902" x2="27111" y2="5902"/>
                          <a14:foregroundMark x1="77333" y1="13697" x2="77333" y2="13697"/>
                          <a14:foregroundMark x1="66222" y1="45100" x2="66222" y2="45100"/>
                          <a14:foregroundMark x1="36222" y1="48664" x2="36222" y2="48664"/>
                          <a14:foregroundMark x1="36000" y1="62695" x2="36000" y2="62695"/>
                          <a14:foregroundMark x1="20667" y1="81626" x2="20667" y2="81626"/>
                        </a14:backgroundRemoval>
                      </a14:imgEffect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3691" y="3924553"/>
              <a:ext cx="594231" cy="592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Группа 31"/>
          <p:cNvGrpSpPr>
            <a:grpSpLocks noChangeAspect="1"/>
          </p:cNvGrpSpPr>
          <p:nvPr/>
        </p:nvGrpSpPr>
        <p:grpSpPr>
          <a:xfrm>
            <a:off x="5076056" y="2683070"/>
            <a:ext cx="608760" cy="608760"/>
            <a:chOff x="6606880" y="4035936"/>
            <a:chExt cx="720000" cy="720000"/>
          </a:xfrm>
        </p:grpSpPr>
        <p:sp>
          <p:nvSpPr>
            <p:cNvPr id="33" name="Овал 32"/>
            <p:cNvSpPr/>
            <p:nvPr/>
          </p:nvSpPr>
          <p:spPr>
            <a:xfrm>
              <a:off x="6606880" y="4035936"/>
              <a:ext cx="720000" cy="72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51AF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15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100000" contrast="-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726679" y="4142456"/>
              <a:ext cx="488066" cy="488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Группа 34"/>
          <p:cNvGrpSpPr>
            <a:grpSpLocks noChangeAspect="1"/>
          </p:cNvGrpSpPr>
          <p:nvPr/>
        </p:nvGrpSpPr>
        <p:grpSpPr>
          <a:xfrm>
            <a:off x="5076056" y="3363838"/>
            <a:ext cx="608760" cy="608760"/>
            <a:chOff x="8791107" y="4016463"/>
            <a:chExt cx="720000" cy="720000"/>
          </a:xfrm>
        </p:grpSpPr>
        <p:sp>
          <p:nvSpPr>
            <p:cNvPr id="36" name="Овал 35"/>
            <p:cNvSpPr/>
            <p:nvPr/>
          </p:nvSpPr>
          <p:spPr>
            <a:xfrm>
              <a:off x="8791107" y="4016463"/>
              <a:ext cx="720000" cy="72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51AF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17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100000" contrast="-6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907074" y="4164198"/>
              <a:ext cx="488066" cy="488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8" name="Группа 1"/>
          <p:cNvGrpSpPr>
            <a:grpSpLocks noChangeAspect="1"/>
          </p:cNvGrpSpPr>
          <p:nvPr/>
        </p:nvGrpSpPr>
        <p:grpSpPr>
          <a:xfrm>
            <a:off x="5089466" y="2002958"/>
            <a:ext cx="608760" cy="608760"/>
            <a:chOff x="4825036" y="4048231"/>
            <a:chExt cx="720000" cy="720000"/>
          </a:xfrm>
        </p:grpSpPr>
        <p:sp>
          <p:nvSpPr>
            <p:cNvPr id="39" name="Овал 2"/>
            <p:cNvSpPr/>
            <p:nvPr/>
          </p:nvSpPr>
          <p:spPr>
            <a:xfrm>
              <a:off x="4825036" y="4048231"/>
              <a:ext cx="720000" cy="72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51AF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0" name="Рисунок 3"/>
            <p:cNvPicPr>
              <a:picLocks noChangeAspect="1"/>
            </p:cNvPicPr>
            <p:nvPr/>
          </p:nvPicPr>
          <p:blipFill>
            <a:blip r:embed="rId19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3820" b="98090" l="4889" r="954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8690" y="4215769"/>
              <a:ext cx="426142" cy="4214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162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 flipH="1">
            <a:off x="179658" y="0"/>
            <a:ext cx="10569" cy="5143500"/>
          </a:xfrm>
          <a:prstGeom prst="line">
            <a:avLst/>
          </a:prstGeom>
          <a:ln w="2127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>
            <a:off x="359312" y="0"/>
            <a:ext cx="10567" cy="5143500"/>
          </a:xfrm>
          <a:prstGeom prst="line">
            <a:avLst/>
          </a:prstGeom>
          <a:ln w="603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H="1">
            <a:off x="179658" y="0"/>
            <a:ext cx="10569" cy="5143500"/>
          </a:xfrm>
          <a:prstGeom prst="line">
            <a:avLst/>
          </a:prstGeom>
          <a:ln w="2127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H="1">
            <a:off x="359312" y="0"/>
            <a:ext cx="10567" cy="5143500"/>
          </a:xfrm>
          <a:prstGeom prst="line">
            <a:avLst/>
          </a:prstGeom>
          <a:ln w="603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Прямоугольник 59"/>
          <p:cNvSpPr/>
          <p:nvPr/>
        </p:nvSpPr>
        <p:spPr>
          <a:xfrm>
            <a:off x="587542" y="785155"/>
            <a:ext cx="8284287" cy="326197"/>
          </a:xfrm>
          <a:prstGeom prst="rect">
            <a:avLst/>
          </a:prstGeom>
          <a:solidFill>
            <a:srgbClr val="004F9F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75" tIns="35788" rIns="71575" bIns="35788" rtlCol="0" anchor="ctr"/>
          <a:lstStyle/>
          <a:p>
            <a:pPr algn="ctr" defTabSz="704095" hangingPunct="0"/>
            <a:endParaRPr lang="ru-RU" sz="1300" kern="0">
              <a:solidFill>
                <a:prstClr val="white"/>
              </a:solidFill>
              <a:sym typeface="Calibri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738784" y="771549"/>
            <a:ext cx="7954118" cy="349274"/>
          </a:xfrm>
          <a:prstGeom prst="rect">
            <a:avLst/>
          </a:prstGeom>
        </p:spPr>
        <p:txBody>
          <a:bodyPr wrap="square" lIns="71575" tIns="35788" rIns="71575" bIns="35788">
            <a:spAutoFit/>
          </a:bodyPr>
          <a:lstStyle/>
          <a:p>
            <a:pPr algn="ctr" defTabSz="704095" hangingPunct="0"/>
            <a:r>
              <a:rPr lang="ru-RU" b="1" kern="0" dirty="0">
                <a:solidFill>
                  <a:prstClr val="white"/>
                </a:solidFill>
                <a:sym typeface="Calibri"/>
              </a:rPr>
              <a:t>МУНИЦИПАЛЬНОЕ  УПРАВЛЕНИЕ</a:t>
            </a:r>
          </a:p>
        </p:txBody>
      </p:sp>
      <p:sp>
        <p:nvSpPr>
          <p:cNvPr id="121" name="Номер слайда 5"/>
          <p:cNvSpPr>
            <a:spLocks noGrp="1"/>
          </p:cNvSpPr>
          <p:nvPr/>
        </p:nvSpPr>
        <p:spPr bwMode="auto">
          <a:xfrm>
            <a:off x="8096537" y="89087"/>
            <a:ext cx="827059" cy="55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899503" eaLnBrk="1" fontAlgn="auto" hangingPunct="0">
              <a:spcBef>
                <a:spcPts val="0"/>
              </a:spcBef>
              <a:spcAft>
                <a:spcPts val="0"/>
              </a:spcAft>
            </a:pPr>
            <a:r>
              <a:rPr lang="ru-RU" altLang="ru-RU" sz="3200" dirty="0">
                <a:solidFill>
                  <a:srgbClr val="B7C6CF"/>
                </a:solidFill>
                <a:latin typeface="+mn-lt"/>
                <a:ea typeface="Times New Roman" charset="0"/>
                <a:cs typeface="Times New Roman" charset="0"/>
                <a:sym typeface="Calibri"/>
              </a:rPr>
              <a:t>19</a:t>
            </a:r>
          </a:p>
        </p:txBody>
      </p:sp>
      <p:pic>
        <p:nvPicPr>
          <p:cNvPr id="37" name="Изображение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19" y="37106"/>
            <a:ext cx="1928997" cy="604521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2987824" y="268656"/>
            <a:ext cx="5168712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400" dirty="0">
                <a:solidFill>
                  <a:srgbClr val="004F9F"/>
                </a:solidFill>
                <a:ea typeface="Times New Roman" charset="0"/>
                <a:cs typeface="Times New Roman" charset="0"/>
              </a:rPr>
              <a:t>О ПРИОРИТЕТАХ СОЦИАЛЬНО-ЭКОНОМИЧЕСКОГО  РАЗВИТИЯ ГОРОДА ЯРОСЛАВЛЯ</a:t>
            </a:r>
          </a:p>
        </p:txBody>
      </p:sp>
      <p:pic>
        <p:nvPicPr>
          <p:cNvPr id="31" name="Picture 9" descr="Организация собрания собственников многоквартирных домов: как собраться  вместе?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943" y="1846824"/>
            <a:ext cx="2891183" cy="162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5004048" y="1131590"/>
            <a:ext cx="36888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/>
              <a:t>Количество ТОС за последние 3 года: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5520686" y="1491632"/>
            <a:ext cx="990882" cy="327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ts val="1600"/>
              </a:lnSpc>
            </a:pPr>
            <a:r>
              <a:rPr lang="ru-RU" sz="2400" dirty="0">
                <a:solidFill>
                  <a:srgbClr val="004F9F"/>
                </a:solidFill>
              </a:rPr>
              <a:t>56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1400" dirty="0">
                <a:solidFill>
                  <a:srgbClr val="002060"/>
                </a:solidFill>
              </a:rPr>
              <a:t>ед.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6916313" y="1491630"/>
            <a:ext cx="978767" cy="327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ts val="1600"/>
              </a:lnSpc>
            </a:pPr>
            <a:r>
              <a:rPr lang="ru-RU" sz="2400" dirty="0">
                <a:solidFill>
                  <a:srgbClr val="004F9F"/>
                </a:solidFill>
              </a:rPr>
              <a:t>67</a:t>
            </a:r>
            <a:r>
              <a:rPr lang="ru-RU" sz="1400" dirty="0">
                <a:solidFill>
                  <a:srgbClr val="002060"/>
                </a:solidFill>
              </a:rPr>
              <a:t> ед.</a:t>
            </a:r>
          </a:p>
        </p:txBody>
      </p:sp>
      <p:sp>
        <p:nvSpPr>
          <p:cNvPr id="35" name="Стрелка вправо 34"/>
          <p:cNvSpPr/>
          <p:nvPr/>
        </p:nvSpPr>
        <p:spPr>
          <a:xfrm>
            <a:off x="6588224" y="1491630"/>
            <a:ext cx="461044" cy="168508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36" name="Прямоугольник 35"/>
          <p:cNvSpPr/>
          <p:nvPr/>
        </p:nvSpPr>
        <p:spPr>
          <a:xfrm>
            <a:off x="610300" y="1489167"/>
            <a:ext cx="2424377" cy="45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ru-RU" sz="1400" dirty="0"/>
              <a:t>Финансовая поддержка оказана</a:t>
            </a:r>
          </a:p>
        </p:txBody>
      </p:sp>
      <p:pic>
        <p:nvPicPr>
          <p:cNvPr id="38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0596" y="3807734"/>
            <a:ext cx="1533882" cy="979282"/>
          </a:xfrm>
          <a:prstGeom prst="rect">
            <a:avLst/>
          </a:prstGeom>
          <a:noFill/>
        </p:spPr>
      </p:pic>
      <p:cxnSp>
        <p:nvCxnSpPr>
          <p:cNvPr id="39" name="Прямая соединительная линия 19"/>
          <p:cNvCxnSpPr/>
          <p:nvPr/>
        </p:nvCxnSpPr>
        <p:spPr>
          <a:xfrm flipH="1">
            <a:off x="4680101" y="1255546"/>
            <a:ext cx="0" cy="34560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Прямоугольник 39"/>
          <p:cNvSpPr/>
          <p:nvPr/>
        </p:nvSpPr>
        <p:spPr>
          <a:xfrm>
            <a:off x="4935747" y="3507854"/>
            <a:ext cx="3943045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Представители ТОС вошли в составы </a:t>
            </a:r>
            <a:r>
              <a:rPr lang="ru-RU" sz="1200" b="1" dirty="0"/>
              <a:t>координационных советов по развитию территорий, </a:t>
            </a:r>
            <a:r>
              <a:rPr lang="ru-RU" sz="1200" dirty="0"/>
              <a:t>созданных при территориальных администрациях</a:t>
            </a:r>
            <a:br>
              <a:rPr lang="ru-RU" sz="1200" dirty="0"/>
            </a:br>
            <a:endParaRPr lang="ru-RU" sz="700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3127082" y="1385414"/>
            <a:ext cx="11283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>
                <a:solidFill>
                  <a:srgbClr val="004F9F"/>
                </a:solidFill>
              </a:rPr>
              <a:t>32</a:t>
            </a:r>
            <a:r>
              <a:rPr lang="ru-RU" sz="1600" dirty="0">
                <a:solidFill>
                  <a:srgbClr val="002060"/>
                </a:solidFill>
              </a:rPr>
              <a:t> НКО</a:t>
            </a:r>
            <a:endParaRPr lang="ru-RU" sz="1600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2367202" y="1980971"/>
            <a:ext cx="2139362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600"/>
              </a:lnSpc>
            </a:pPr>
            <a:r>
              <a:rPr lang="ru-RU" sz="1400" dirty="0">
                <a:solidFill>
                  <a:srgbClr val="002060"/>
                </a:solidFill>
              </a:rPr>
              <a:t>более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2400" dirty="0">
                <a:solidFill>
                  <a:srgbClr val="004F9F"/>
                </a:solidFill>
              </a:rPr>
              <a:t>23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400" dirty="0">
                <a:solidFill>
                  <a:srgbClr val="002060"/>
                </a:solidFill>
              </a:rPr>
              <a:t>тыс. чел.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2232672" y="3795886"/>
            <a:ext cx="1609139" cy="1046697"/>
          </a:xfrm>
          <a:prstGeom prst="rect">
            <a:avLst/>
          </a:prstGeom>
        </p:spPr>
        <p:txBody>
          <a:bodyPr wrap="square">
            <a:spAutoFit/>
          </a:bodyPr>
          <a:lstStyle>
            <a:defPPr marL="0" marR="0" indent="0" algn="l" defTabSz="576879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89950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00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288440" algn="l" defTabSz="89950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00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576879" algn="l" defTabSz="89950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00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865318" algn="l" defTabSz="89950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00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153757" algn="l" defTabSz="89950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00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1442199" algn="l" defTabSz="89950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00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1730638" algn="l" defTabSz="89950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00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2019076" algn="l" defTabSz="89950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00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2307517" algn="l" defTabSz="89950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00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defTabSz="914400" hangingPunct="1">
              <a:lnSpc>
                <a:spcPts val="1500"/>
              </a:lnSpc>
            </a:pPr>
            <a:r>
              <a:rPr lang="ru-RU" sz="1200" dirty="0">
                <a:solidFill>
                  <a:schemeClr val="tx1"/>
                </a:solidFill>
              </a:rPr>
              <a:t>Приняло участие </a:t>
            </a:r>
          </a:p>
          <a:p>
            <a:pPr defTabSz="914400" hangingPunct="1">
              <a:lnSpc>
                <a:spcPts val="1500"/>
              </a:lnSpc>
            </a:pPr>
            <a:r>
              <a:rPr lang="ru-RU" sz="1200" dirty="0">
                <a:solidFill>
                  <a:schemeClr val="tx1"/>
                </a:solidFill>
              </a:rPr>
              <a:t>в конкурсе «Лидер общественного самоуправления города Ярославля»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3608419" y="4067883"/>
            <a:ext cx="993438" cy="502702"/>
          </a:xfrm>
          <a:prstGeom prst="rect">
            <a:avLst/>
          </a:prstGeom>
        </p:spPr>
        <p:txBody>
          <a:bodyPr wrap="square">
            <a:spAutoFit/>
          </a:bodyPr>
          <a:lstStyle>
            <a:defPPr marL="0" marR="0" indent="0" algn="l" defTabSz="576879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89950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00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288440" algn="l" defTabSz="89950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00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576879" algn="l" defTabSz="89950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00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865318" algn="l" defTabSz="89950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00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153757" algn="l" defTabSz="89950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00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1442199" algn="l" defTabSz="89950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00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1730638" algn="l" defTabSz="89950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00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2019076" algn="l" defTabSz="89950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00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2307517" algn="l" defTabSz="89950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00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ctr" defTabSz="914400" hangingPunct="1">
              <a:lnSpc>
                <a:spcPts val="1600"/>
              </a:lnSpc>
            </a:pPr>
            <a:r>
              <a:rPr lang="ru-RU" sz="2400" dirty="0">
                <a:solidFill>
                  <a:srgbClr val="004F9F"/>
                </a:solidFill>
              </a:rPr>
              <a:t>113</a:t>
            </a:r>
          </a:p>
          <a:p>
            <a:pPr algn="ctr" defTabSz="914400" hangingPunct="1">
              <a:lnSpc>
                <a:spcPts val="1600"/>
              </a:lnSpc>
            </a:pPr>
            <a:r>
              <a:rPr lang="ru-RU" sz="1400" dirty="0">
                <a:solidFill>
                  <a:srgbClr val="002060"/>
                </a:solidFill>
              </a:rPr>
              <a:t>человек 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4935747" y="4196252"/>
            <a:ext cx="3943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В конце 2023 года в Ярославле была утверждена </a:t>
            </a:r>
            <a:r>
              <a:rPr lang="ru-RU" sz="1200" b="1" dirty="0"/>
              <a:t>концепция по развитию территориального общественного самоуправления до 2030 года</a:t>
            </a:r>
            <a:r>
              <a:rPr lang="ru-RU" sz="1200" dirty="0"/>
              <a:t> 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539552" y="1153078"/>
            <a:ext cx="9904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004F9F"/>
                </a:solidFill>
              </a:rPr>
              <a:t> 2023 год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610300" y="2387451"/>
            <a:ext cx="1958935" cy="45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1400"/>
              </a:lnSpc>
            </a:pPr>
            <a:r>
              <a:rPr lang="ru-RU" sz="1400" dirty="0"/>
              <a:t>Организовано встреч         с жителями Ярославля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2961011" y="2358269"/>
            <a:ext cx="15564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>
                <a:solidFill>
                  <a:srgbClr val="004F9F"/>
                </a:solidFill>
              </a:rPr>
              <a:t>27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400" dirty="0">
                <a:solidFill>
                  <a:srgbClr val="002060"/>
                </a:solidFill>
              </a:rPr>
              <a:t>единиц</a:t>
            </a:r>
            <a:endParaRPr lang="ru-RU" sz="1600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2961011" y="3269971"/>
            <a:ext cx="15564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>
                <a:solidFill>
                  <a:srgbClr val="004F9F"/>
                </a:solidFill>
              </a:rPr>
              <a:t>375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400" dirty="0">
                <a:solidFill>
                  <a:srgbClr val="002060"/>
                </a:solidFill>
              </a:rPr>
              <a:t>единиц</a:t>
            </a:r>
            <a:endParaRPr lang="ru-RU" sz="1400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2818002" y="2819934"/>
            <a:ext cx="16994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>
                <a:solidFill>
                  <a:srgbClr val="004F9F"/>
                </a:solidFill>
              </a:rPr>
              <a:t>1076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400" dirty="0">
                <a:solidFill>
                  <a:srgbClr val="002060"/>
                </a:solidFill>
              </a:rPr>
              <a:t>единиц</a:t>
            </a:r>
            <a:endParaRPr lang="ru-RU" sz="1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10300" y="1923678"/>
            <a:ext cx="1934400" cy="453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1400"/>
              </a:lnSpc>
            </a:pPr>
            <a:r>
              <a:rPr lang="ru-RU" sz="1400" dirty="0">
                <a:solidFill>
                  <a:prstClr val="black"/>
                </a:solidFill>
              </a:rPr>
              <a:t>В мероприятиях приняло участие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06304" y="2827552"/>
            <a:ext cx="190857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900" lvl="0" indent="-88900" defTabSz="914400">
              <a:lnSpc>
                <a:spcPts val="1500"/>
              </a:lnSpc>
            </a:pPr>
            <a:r>
              <a:rPr lang="ru-RU" sz="1400" dirty="0">
                <a:solidFill>
                  <a:prstClr val="black"/>
                </a:solidFill>
              </a:rPr>
              <a:t> </a:t>
            </a:r>
            <a:r>
              <a:rPr lang="ru-RU" sz="1200" dirty="0">
                <a:sym typeface="Calibri"/>
              </a:rPr>
              <a:t>- общее количество участников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06304" y="3269971"/>
            <a:ext cx="2036245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900" indent="-88900" defTabSz="914400">
              <a:lnSpc>
                <a:spcPts val="1500"/>
              </a:lnSpc>
            </a:pPr>
            <a:r>
              <a:rPr lang="ru-RU" sz="1200" dirty="0"/>
              <a:t>- общее количество заданных вопросов</a:t>
            </a:r>
          </a:p>
        </p:txBody>
      </p:sp>
    </p:spTree>
    <p:extLst>
      <p:ext uri="{BB962C8B-B14F-4D97-AF65-F5344CB8AC3E}">
        <p14:creationId xmlns:p14="http://schemas.microsoft.com/office/powerpoint/2010/main" val="92242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6"/>
          <a:stretch/>
        </p:blipFill>
        <p:spPr>
          <a:xfrm>
            <a:off x="1" y="272687"/>
            <a:ext cx="9151642" cy="5092030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4056059" y="3684459"/>
            <a:ext cx="0" cy="739435"/>
          </a:xfrm>
          <a:prstGeom prst="line">
            <a:avLst/>
          </a:prstGeom>
          <a:noFill/>
          <a:ln w="12700" cap="flat">
            <a:solidFill>
              <a:srgbClr val="004F9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Прямоугольник 11"/>
          <p:cNvSpPr/>
          <p:nvPr/>
        </p:nvSpPr>
        <p:spPr>
          <a:xfrm>
            <a:off x="4211961" y="3894292"/>
            <a:ext cx="4315623" cy="3462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2662"/>
              </a:lnSpc>
            </a:pPr>
            <a:r>
              <a:rPr lang="ru-RU" sz="2400" b="1" dirty="0">
                <a:solidFill>
                  <a:srgbClr val="004F9F"/>
                </a:solidFill>
                <a:ea typeface="Times New Roman" charset="0"/>
                <a:cs typeface="Times New Roman" charset="0"/>
              </a:rPr>
              <a:t>СПАСИБО ЗА ВНИМАНИЕ!</a:t>
            </a:r>
          </a:p>
        </p:txBody>
      </p:sp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12" y="3551538"/>
            <a:ext cx="2943220" cy="87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0992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 flipH="1">
            <a:off x="179656" y="0"/>
            <a:ext cx="10569" cy="5143500"/>
          </a:xfrm>
          <a:prstGeom prst="line">
            <a:avLst/>
          </a:prstGeom>
          <a:ln w="2127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>
            <a:off x="359310" y="0"/>
            <a:ext cx="10567" cy="5143500"/>
          </a:xfrm>
          <a:prstGeom prst="line">
            <a:avLst/>
          </a:prstGeom>
          <a:ln w="603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H="1">
            <a:off x="179656" y="0"/>
            <a:ext cx="10569" cy="5143500"/>
          </a:xfrm>
          <a:prstGeom prst="line">
            <a:avLst/>
          </a:prstGeom>
          <a:ln w="2127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H="1">
            <a:off x="359310" y="0"/>
            <a:ext cx="10567" cy="5143500"/>
          </a:xfrm>
          <a:prstGeom prst="line">
            <a:avLst/>
          </a:prstGeom>
          <a:ln w="603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Прямоугольник 59"/>
          <p:cNvSpPr/>
          <p:nvPr/>
        </p:nvSpPr>
        <p:spPr>
          <a:xfrm>
            <a:off x="587540" y="785154"/>
            <a:ext cx="8284287" cy="326197"/>
          </a:xfrm>
          <a:prstGeom prst="rect">
            <a:avLst/>
          </a:prstGeom>
          <a:solidFill>
            <a:srgbClr val="004F9F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75" tIns="35788" rIns="71575" bIns="35788" rtlCol="0" anchor="ctr"/>
          <a:lstStyle/>
          <a:p>
            <a:pPr algn="ctr" defTabSz="704095" hangingPunct="0"/>
            <a:endParaRPr lang="ru-RU" sz="1300" kern="0">
              <a:solidFill>
                <a:prstClr val="white"/>
              </a:solidFill>
              <a:sym typeface="Calibri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738784" y="771550"/>
            <a:ext cx="7954118" cy="349274"/>
          </a:xfrm>
          <a:prstGeom prst="rect">
            <a:avLst/>
          </a:prstGeom>
        </p:spPr>
        <p:txBody>
          <a:bodyPr wrap="square" lIns="71575" tIns="35788" rIns="71575" bIns="35788">
            <a:spAutoFit/>
          </a:bodyPr>
          <a:lstStyle/>
          <a:p>
            <a:pPr algn="ctr" defTabSz="704095" hangingPunct="0"/>
            <a:r>
              <a:rPr lang="ru-RU" b="1" kern="0" dirty="0">
                <a:solidFill>
                  <a:prstClr val="white"/>
                </a:solidFill>
                <a:sym typeface="Calibri"/>
              </a:rPr>
              <a:t>ДОРОЖНОЕ  ХОЗЯЙСТВО</a:t>
            </a:r>
          </a:p>
        </p:txBody>
      </p:sp>
      <p:sp>
        <p:nvSpPr>
          <p:cNvPr id="121" name="Номер слайда 5"/>
          <p:cNvSpPr>
            <a:spLocks noGrp="1"/>
          </p:cNvSpPr>
          <p:nvPr/>
        </p:nvSpPr>
        <p:spPr bwMode="auto">
          <a:xfrm>
            <a:off x="8096535" y="89086"/>
            <a:ext cx="827059" cy="55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899503" eaLnBrk="1" fontAlgn="auto" hangingPunct="0">
              <a:spcBef>
                <a:spcPts val="0"/>
              </a:spcBef>
              <a:spcAft>
                <a:spcPts val="0"/>
              </a:spcAft>
            </a:pPr>
            <a:r>
              <a:rPr lang="ru-RU" altLang="ru-RU" sz="3200" dirty="0">
                <a:solidFill>
                  <a:srgbClr val="B7C6CF"/>
                </a:solidFill>
                <a:latin typeface="+mn-lt"/>
                <a:ea typeface="Times New Roman" charset="0"/>
                <a:cs typeface="Times New Roman" charset="0"/>
                <a:sym typeface="Calibri"/>
              </a:rPr>
              <a:t>2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87498" y="555526"/>
            <a:ext cx="3714774" cy="977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</a:pPr>
            <a:r>
              <a:rPr lang="ru-RU" sz="2400" dirty="0">
                <a:solidFill>
                  <a:srgbClr val="B85808"/>
                </a:solidFill>
              </a:rPr>
              <a:t>   </a:t>
            </a:r>
          </a:p>
          <a:p>
            <a:pPr>
              <a:lnSpc>
                <a:spcPts val="2300"/>
              </a:lnSpc>
            </a:pPr>
            <a:endParaRPr lang="ru-RU" sz="2400" dirty="0">
              <a:solidFill>
                <a:srgbClr val="B85808"/>
              </a:solidFill>
            </a:endParaRPr>
          </a:p>
          <a:p>
            <a:pPr>
              <a:lnSpc>
                <a:spcPts val="2300"/>
              </a:lnSpc>
            </a:pPr>
            <a:endParaRPr lang="ru-RU" sz="2400" dirty="0">
              <a:solidFill>
                <a:srgbClr val="B85808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79751" y="2184685"/>
            <a:ext cx="5256696" cy="2569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u="sng" dirty="0"/>
              <a:t>Приведено в нормативное состояние </a:t>
            </a:r>
            <a:r>
              <a:rPr lang="ru-RU" sz="1400" dirty="0"/>
              <a:t>30,2 км дорог</a:t>
            </a:r>
          </a:p>
          <a:p>
            <a:endParaRPr lang="ru-RU" sz="1400" dirty="0"/>
          </a:p>
          <a:p>
            <a:r>
              <a:rPr lang="ru-RU" sz="1400" b="1" u="sng" dirty="0"/>
              <a:t>Строительство автомобильной дороги:</a:t>
            </a:r>
            <a:r>
              <a:rPr lang="ru-RU" sz="1400" dirty="0"/>
              <a:t> пересечение Ленинградского просп. и Малой </a:t>
            </a:r>
            <a:r>
              <a:rPr lang="ru-RU" sz="1400" dirty="0" err="1"/>
              <a:t>Норской</a:t>
            </a:r>
            <a:r>
              <a:rPr lang="ru-RU" sz="1400" dirty="0"/>
              <a:t> ул.</a:t>
            </a:r>
          </a:p>
          <a:p>
            <a:endParaRPr lang="ru-RU" sz="700" b="1" u="sng" dirty="0"/>
          </a:p>
          <a:p>
            <a:r>
              <a:rPr lang="ru-RU" sz="1400" b="1" u="sng" dirty="0"/>
              <a:t>Капитальный ремонт и ремонт:</a:t>
            </a:r>
            <a:r>
              <a:rPr lang="ru-RU" sz="1400" b="1" dirty="0"/>
              <a:t> </a:t>
            </a:r>
            <a:r>
              <a:rPr lang="ru-RU" sz="1400"/>
              <a:t>Ленинградского просп., </a:t>
            </a:r>
            <a:endParaRPr lang="ru-RU" sz="1400" dirty="0"/>
          </a:p>
          <a:p>
            <a:r>
              <a:rPr lang="ru-RU" sz="1400" dirty="0"/>
              <a:t>ул. Пожарского, ул. Калинина, ул. Радищева, ул. Добрынина</a:t>
            </a:r>
          </a:p>
          <a:p>
            <a:endParaRPr lang="ru-RU" sz="1400" dirty="0"/>
          </a:p>
          <a:p>
            <a:r>
              <a:rPr lang="ru-RU" sz="1400" b="1" u="sng" dirty="0"/>
              <a:t>Ремонт</a:t>
            </a:r>
            <a:r>
              <a:rPr lang="ru-RU" sz="1400" b="1" dirty="0"/>
              <a:t> </a:t>
            </a:r>
            <a:r>
              <a:rPr lang="ru-RU" sz="1400" dirty="0"/>
              <a:t>подъездных путей к </a:t>
            </a:r>
            <a:r>
              <a:rPr lang="en-US" sz="1400" dirty="0"/>
              <a:t>28 </a:t>
            </a:r>
            <a:r>
              <a:rPr lang="ru-RU" sz="1400" dirty="0"/>
              <a:t>объектам социального назначения, 34 школам</a:t>
            </a:r>
          </a:p>
          <a:p>
            <a:endParaRPr lang="ru-RU" sz="1400" dirty="0"/>
          </a:p>
          <a:p>
            <a:r>
              <a:rPr lang="ru-RU" sz="1400" b="1" u="sng" dirty="0"/>
              <a:t>Устройство и модернизация</a:t>
            </a:r>
            <a:r>
              <a:rPr lang="ru-RU" sz="1400" b="1" dirty="0"/>
              <a:t> </a:t>
            </a:r>
            <a:r>
              <a:rPr lang="ru-RU" sz="1400" dirty="0"/>
              <a:t>29 светофорных объектов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617177" y="1209093"/>
            <a:ext cx="6388644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1600"/>
              </a:lnSpc>
            </a:pPr>
            <a:r>
              <a:rPr lang="ru-RU" sz="1600" b="1" dirty="0"/>
              <a:t>Общая протяженность автомобильных дорог общего пользования местного значения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6773507" y="1124272"/>
            <a:ext cx="1168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dirty="0">
                <a:solidFill>
                  <a:srgbClr val="004F9F"/>
                </a:solidFill>
              </a:rPr>
              <a:t>762</a:t>
            </a:r>
            <a:r>
              <a:rPr lang="ru-RU" sz="2800" dirty="0">
                <a:solidFill>
                  <a:srgbClr val="002060"/>
                </a:solidFill>
              </a:rPr>
              <a:t> </a:t>
            </a:r>
            <a:r>
              <a:rPr lang="ru-RU" sz="1600" dirty="0">
                <a:solidFill>
                  <a:srgbClr val="002060"/>
                </a:solidFill>
              </a:rPr>
              <a:t>км </a:t>
            </a: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2000"/>
                    </a14:imgEffect>
                    <a14:imgEffect>
                      <a14:brightnessContrast bright="-4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472" y="1209093"/>
            <a:ext cx="1129122" cy="683227"/>
          </a:xfrm>
          <a:prstGeom prst="rect">
            <a:avLst/>
          </a:prstGeom>
        </p:spPr>
      </p:pic>
      <p:pic>
        <p:nvPicPr>
          <p:cNvPr id="62" name="Изображение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17" y="37105"/>
            <a:ext cx="1928997" cy="604521"/>
          </a:xfrm>
          <a:prstGeom prst="rect">
            <a:avLst/>
          </a:prstGeom>
        </p:spPr>
      </p:pic>
      <p:cxnSp>
        <p:nvCxnSpPr>
          <p:cNvPr id="32" name="Прямая соединительная линия 31"/>
          <p:cNvCxnSpPr>
            <a:cxnSpLocks/>
          </p:cNvCxnSpPr>
          <p:nvPr/>
        </p:nvCxnSpPr>
        <p:spPr>
          <a:xfrm flipV="1">
            <a:off x="611559" y="2120500"/>
            <a:ext cx="6239485" cy="192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587540" y="1751168"/>
            <a:ext cx="65767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4F9F"/>
                </a:solidFill>
              </a:rPr>
              <a:t>ВЫПОЛНЕНО</a:t>
            </a:r>
          </a:p>
        </p:txBody>
      </p:sp>
      <p:pic>
        <p:nvPicPr>
          <p:cNvPr id="24" name="Picture 2" descr="План по ремонту автомобильных дорог города Ярославля в 2023 году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08" b="8985"/>
          <a:stretch/>
        </p:blipFill>
        <p:spPr bwMode="auto">
          <a:xfrm>
            <a:off x="5836447" y="3477258"/>
            <a:ext cx="2867745" cy="127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s://infoya.ru/media/akuzmin/leto5/4.jpe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031" b="24362"/>
          <a:stretch/>
        </p:blipFill>
        <p:spPr bwMode="auto">
          <a:xfrm>
            <a:off x="5836447" y="2184685"/>
            <a:ext cx="2856455" cy="125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2987824" y="268655"/>
            <a:ext cx="5168712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400" dirty="0">
                <a:solidFill>
                  <a:srgbClr val="004F9F"/>
                </a:solidFill>
                <a:ea typeface="Times New Roman" charset="0"/>
                <a:cs typeface="Times New Roman" charset="0"/>
              </a:rPr>
              <a:t>О ПРИОРИТЕТАХ СОЦИАЛЬНО-ЭКОНОМИЧЕСКОГО  РАЗВИТИЯ ГОРОДА ЯРОСЛАВЛЯ</a:t>
            </a:r>
          </a:p>
        </p:txBody>
      </p:sp>
    </p:spTree>
    <p:extLst>
      <p:ext uri="{BB962C8B-B14F-4D97-AF65-F5344CB8AC3E}">
        <p14:creationId xmlns:p14="http://schemas.microsoft.com/office/powerpoint/2010/main" val="327934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 flipH="1">
            <a:off x="179656" y="0"/>
            <a:ext cx="10569" cy="5143500"/>
          </a:xfrm>
          <a:prstGeom prst="line">
            <a:avLst/>
          </a:prstGeom>
          <a:ln w="2127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>
            <a:off x="359310" y="0"/>
            <a:ext cx="10567" cy="5143500"/>
          </a:xfrm>
          <a:prstGeom prst="line">
            <a:avLst/>
          </a:prstGeom>
          <a:ln w="603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H="1">
            <a:off x="179656" y="0"/>
            <a:ext cx="10569" cy="5143500"/>
          </a:xfrm>
          <a:prstGeom prst="line">
            <a:avLst/>
          </a:prstGeom>
          <a:ln w="2127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H="1">
            <a:off x="359310" y="0"/>
            <a:ext cx="10567" cy="5143500"/>
          </a:xfrm>
          <a:prstGeom prst="line">
            <a:avLst/>
          </a:prstGeom>
          <a:ln w="603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Прямоугольник 59"/>
          <p:cNvSpPr/>
          <p:nvPr/>
        </p:nvSpPr>
        <p:spPr>
          <a:xfrm>
            <a:off x="587540" y="785154"/>
            <a:ext cx="8284287" cy="326197"/>
          </a:xfrm>
          <a:prstGeom prst="rect">
            <a:avLst/>
          </a:prstGeom>
          <a:solidFill>
            <a:srgbClr val="004F9F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75" tIns="35788" rIns="71575" bIns="35788" rtlCol="0" anchor="ctr"/>
          <a:lstStyle/>
          <a:p>
            <a:pPr algn="ctr" defTabSz="704095" hangingPunct="0"/>
            <a:endParaRPr lang="ru-RU" sz="1300" kern="0">
              <a:solidFill>
                <a:prstClr val="white"/>
              </a:solidFill>
              <a:sym typeface="Calibri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738784" y="771550"/>
            <a:ext cx="7954118" cy="349274"/>
          </a:xfrm>
          <a:prstGeom prst="rect">
            <a:avLst/>
          </a:prstGeom>
        </p:spPr>
        <p:txBody>
          <a:bodyPr wrap="square" lIns="71575" tIns="35788" rIns="71575" bIns="35788">
            <a:spAutoFit/>
          </a:bodyPr>
          <a:lstStyle/>
          <a:p>
            <a:pPr algn="ctr" defTabSz="704095" hangingPunct="0"/>
            <a:r>
              <a:rPr lang="ru-RU" b="1" kern="0" dirty="0">
                <a:solidFill>
                  <a:prstClr val="white"/>
                </a:solidFill>
                <a:sym typeface="Calibri"/>
              </a:rPr>
              <a:t>ДОРОЖНОЕ  ХОЗЯЙСТВО</a:t>
            </a:r>
          </a:p>
        </p:txBody>
      </p:sp>
      <p:sp>
        <p:nvSpPr>
          <p:cNvPr id="121" name="Номер слайда 5"/>
          <p:cNvSpPr>
            <a:spLocks noGrp="1"/>
          </p:cNvSpPr>
          <p:nvPr/>
        </p:nvSpPr>
        <p:spPr bwMode="auto">
          <a:xfrm>
            <a:off x="8096535" y="89086"/>
            <a:ext cx="827059" cy="55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899503" eaLnBrk="1" fontAlgn="auto" hangingPunct="0">
              <a:spcBef>
                <a:spcPts val="0"/>
              </a:spcBef>
              <a:spcAft>
                <a:spcPts val="0"/>
              </a:spcAft>
            </a:pPr>
            <a:r>
              <a:rPr lang="ru-RU" altLang="ru-RU" sz="3200" dirty="0">
                <a:solidFill>
                  <a:srgbClr val="B7C6CF"/>
                </a:solidFill>
                <a:latin typeface="+mn-lt"/>
                <a:ea typeface="Times New Roman" charset="0"/>
                <a:cs typeface="Times New Roman" charset="0"/>
                <a:sym typeface="Calibri"/>
              </a:rPr>
              <a:t>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87498" y="555526"/>
            <a:ext cx="3714774" cy="977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</a:pPr>
            <a:r>
              <a:rPr lang="ru-RU" sz="2400" dirty="0">
                <a:solidFill>
                  <a:srgbClr val="B85808"/>
                </a:solidFill>
              </a:rPr>
              <a:t>   </a:t>
            </a:r>
          </a:p>
          <a:p>
            <a:pPr>
              <a:lnSpc>
                <a:spcPts val="2300"/>
              </a:lnSpc>
            </a:pPr>
            <a:endParaRPr lang="ru-RU" sz="2400" dirty="0">
              <a:solidFill>
                <a:srgbClr val="B85808"/>
              </a:solidFill>
            </a:endParaRPr>
          </a:p>
          <a:p>
            <a:pPr>
              <a:lnSpc>
                <a:spcPts val="2300"/>
              </a:lnSpc>
            </a:pPr>
            <a:endParaRPr lang="ru-RU" sz="2400" dirty="0">
              <a:solidFill>
                <a:srgbClr val="B85808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42315" y="2019568"/>
            <a:ext cx="5256696" cy="312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ru-RU" sz="1400" b="1" u="sng" dirty="0"/>
              <a:t>35 объектов</a:t>
            </a:r>
            <a:r>
              <a:rPr lang="ru-RU" sz="1400" dirty="0"/>
              <a:t> общей протяженностью 36,6 км - в рамках нацпроекта «Безопасные качественные дороги» (из них на 9 объектах работы выполнены с опережением в 2023 г.)</a:t>
            </a:r>
          </a:p>
          <a:p>
            <a:pPr algn="just">
              <a:spcBef>
                <a:spcPts val="600"/>
              </a:spcBef>
            </a:pPr>
            <a:r>
              <a:rPr lang="ru-RU" sz="1400" b="1" u="sng" dirty="0"/>
              <a:t>35 объектов</a:t>
            </a:r>
            <a:r>
              <a:rPr lang="ru-RU" sz="1400" dirty="0"/>
              <a:t> общей протяженностью 21,7 км в рамках реализации работ по капитальному ремонту и ремонту дорожных объектов муниципальной собственности (из них на 21 объекте работы выполнены с опережением в 2023 г.)</a:t>
            </a:r>
          </a:p>
          <a:p>
            <a:pPr algn="just">
              <a:spcBef>
                <a:spcPts val="600"/>
              </a:spcBef>
            </a:pPr>
            <a:r>
              <a:rPr lang="ru-RU" sz="1400" b="1" u="sng" dirty="0"/>
              <a:t>29 объектов</a:t>
            </a:r>
            <a:r>
              <a:rPr lang="ru-RU" sz="1400" dirty="0"/>
              <a:t> общей протяженностью 32,3 км за счет дополнительных средств городского бюджета 2025 года</a:t>
            </a:r>
          </a:p>
          <a:p>
            <a:pPr>
              <a:spcBef>
                <a:spcPts val="600"/>
              </a:spcBef>
            </a:pPr>
            <a:endParaRPr lang="ru-RU" sz="1400" dirty="0"/>
          </a:p>
          <a:p>
            <a:r>
              <a:rPr lang="ru-RU" sz="1400" dirty="0"/>
              <a:t>По состоянию на 01.07.2024 на 35 объектах работы выполнены, общей протяженностью 25,4 км</a:t>
            </a:r>
          </a:p>
          <a:p>
            <a:r>
              <a:rPr lang="ru-RU" sz="1400" dirty="0"/>
              <a:t> </a:t>
            </a: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2000"/>
                    </a14:imgEffect>
                    <a14:imgEffect>
                      <a14:brightnessContrast bright="-4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89" r="4585"/>
          <a:stretch/>
        </p:blipFill>
        <p:spPr>
          <a:xfrm>
            <a:off x="7875644" y="1209093"/>
            <a:ext cx="996183" cy="683227"/>
          </a:xfrm>
          <a:prstGeom prst="rect">
            <a:avLst/>
          </a:prstGeom>
        </p:spPr>
      </p:pic>
      <p:pic>
        <p:nvPicPr>
          <p:cNvPr id="62" name="Изображение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17" y="37105"/>
            <a:ext cx="1928997" cy="604521"/>
          </a:xfrm>
          <a:prstGeom prst="rect">
            <a:avLst/>
          </a:prstGeom>
        </p:spPr>
      </p:pic>
      <p:cxnSp>
        <p:nvCxnSpPr>
          <p:cNvPr id="32" name="Прямая соединительная линия 31"/>
          <p:cNvCxnSpPr>
            <a:cxnSpLocks/>
          </p:cNvCxnSpPr>
          <p:nvPr/>
        </p:nvCxnSpPr>
        <p:spPr>
          <a:xfrm>
            <a:off x="596917" y="1923678"/>
            <a:ext cx="80959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520907" y="1245989"/>
            <a:ext cx="61393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На доведенное финансирование 2024-2025 годов запланировано </a:t>
            </a:r>
          </a:p>
          <a:p>
            <a:r>
              <a:rPr lang="ru-RU" sz="1600" b="1" dirty="0"/>
              <a:t>приведение в нормативное состояние автомобильных дорог 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987824" y="268655"/>
            <a:ext cx="5168712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400" dirty="0">
                <a:solidFill>
                  <a:srgbClr val="004F9F"/>
                </a:solidFill>
                <a:ea typeface="Times New Roman" charset="0"/>
                <a:cs typeface="Times New Roman" charset="0"/>
              </a:rPr>
              <a:t>О ПРИОРИТЕТАХ СОЦИАЛЬНО-ЭКОНОМИЧЕСКОГО  РАЗВИТИЯ ГОРОДА ЯРОСЛАВЛЯ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" t="10244" r="8956" b="12023"/>
          <a:stretch/>
        </p:blipFill>
        <p:spPr bwMode="auto">
          <a:xfrm>
            <a:off x="6076951" y="3460183"/>
            <a:ext cx="2615952" cy="133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8" t="10158" r="6748" b="12621"/>
          <a:stretch/>
        </p:blipFill>
        <p:spPr bwMode="auto">
          <a:xfrm>
            <a:off x="6076950" y="2063165"/>
            <a:ext cx="2615952" cy="133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6495048" y="1342244"/>
            <a:ext cx="14095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dirty="0">
                <a:solidFill>
                  <a:srgbClr val="004F9F"/>
                </a:solidFill>
              </a:rPr>
              <a:t>99</a:t>
            </a:r>
            <a:r>
              <a:rPr lang="ru-RU" sz="2800" dirty="0">
                <a:solidFill>
                  <a:srgbClr val="002060"/>
                </a:solidFill>
              </a:rPr>
              <a:t> </a:t>
            </a:r>
            <a:r>
              <a:rPr lang="ru-RU" sz="1600" dirty="0">
                <a:solidFill>
                  <a:srgbClr val="002060"/>
                </a:solidFill>
              </a:rPr>
              <a:t>участков </a:t>
            </a:r>
          </a:p>
        </p:txBody>
      </p:sp>
    </p:spTree>
    <p:extLst>
      <p:ext uri="{BB962C8B-B14F-4D97-AF65-F5344CB8AC3E}">
        <p14:creationId xmlns:p14="http://schemas.microsoft.com/office/powerpoint/2010/main" val="161190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i.archi.ru/i/32285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30"/>
          <a:stretch/>
        </p:blipFill>
        <p:spPr bwMode="auto">
          <a:xfrm>
            <a:off x="701082" y="3582098"/>
            <a:ext cx="3672784" cy="129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 flipH="1">
            <a:off x="179656" y="0"/>
            <a:ext cx="10569" cy="5143500"/>
          </a:xfrm>
          <a:prstGeom prst="line">
            <a:avLst/>
          </a:prstGeom>
          <a:ln w="2127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>
            <a:off x="359310" y="0"/>
            <a:ext cx="10567" cy="5143500"/>
          </a:xfrm>
          <a:prstGeom prst="line">
            <a:avLst/>
          </a:prstGeom>
          <a:ln w="603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H="1">
            <a:off x="179656" y="0"/>
            <a:ext cx="10569" cy="5143500"/>
          </a:xfrm>
          <a:prstGeom prst="line">
            <a:avLst/>
          </a:prstGeom>
          <a:ln w="2127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H="1">
            <a:off x="359310" y="0"/>
            <a:ext cx="10567" cy="5143500"/>
          </a:xfrm>
          <a:prstGeom prst="line">
            <a:avLst/>
          </a:prstGeom>
          <a:ln w="603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Прямоугольник 59"/>
          <p:cNvSpPr/>
          <p:nvPr/>
        </p:nvSpPr>
        <p:spPr>
          <a:xfrm>
            <a:off x="587540" y="785154"/>
            <a:ext cx="8284287" cy="326197"/>
          </a:xfrm>
          <a:prstGeom prst="rect">
            <a:avLst/>
          </a:prstGeom>
          <a:solidFill>
            <a:srgbClr val="004F9F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75" tIns="35788" rIns="71575" bIns="35788" rtlCol="0" anchor="ctr"/>
          <a:lstStyle/>
          <a:p>
            <a:pPr algn="ctr" defTabSz="704095" hangingPunct="0"/>
            <a:endParaRPr lang="ru-RU" sz="1300" kern="0">
              <a:solidFill>
                <a:prstClr val="white"/>
              </a:solidFill>
              <a:sym typeface="Calibri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738784" y="771550"/>
            <a:ext cx="7954118" cy="349274"/>
          </a:xfrm>
          <a:prstGeom prst="rect">
            <a:avLst/>
          </a:prstGeom>
        </p:spPr>
        <p:txBody>
          <a:bodyPr wrap="square" lIns="71575" tIns="35788" rIns="71575" bIns="35788">
            <a:spAutoFit/>
          </a:bodyPr>
          <a:lstStyle/>
          <a:p>
            <a:pPr algn="ctr" defTabSz="704095" hangingPunct="0"/>
            <a:r>
              <a:rPr lang="ru-RU" b="1" kern="0" dirty="0">
                <a:solidFill>
                  <a:prstClr val="white"/>
                </a:solidFill>
                <a:sym typeface="Calibri"/>
              </a:rPr>
              <a:t>СТРОИТЕЛЬСТВО</a:t>
            </a:r>
          </a:p>
        </p:txBody>
      </p:sp>
      <p:sp>
        <p:nvSpPr>
          <p:cNvPr id="121" name="Номер слайда 5"/>
          <p:cNvSpPr>
            <a:spLocks noGrp="1"/>
          </p:cNvSpPr>
          <p:nvPr/>
        </p:nvSpPr>
        <p:spPr bwMode="auto">
          <a:xfrm>
            <a:off x="8096535" y="89086"/>
            <a:ext cx="827059" cy="55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899503" eaLnBrk="1" fontAlgn="auto" hangingPunct="0">
              <a:spcBef>
                <a:spcPts val="0"/>
              </a:spcBef>
              <a:spcAft>
                <a:spcPts val="0"/>
              </a:spcAft>
            </a:pPr>
            <a:r>
              <a:rPr lang="ru-RU" altLang="ru-RU" sz="3200" dirty="0">
                <a:solidFill>
                  <a:srgbClr val="B7C6CF"/>
                </a:solidFill>
                <a:latin typeface="+mn-lt"/>
                <a:ea typeface="Times New Roman" charset="0"/>
                <a:cs typeface="Times New Roman" charset="0"/>
                <a:sym typeface="Calibri"/>
              </a:rPr>
              <a:t>4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87498" y="555526"/>
            <a:ext cx="3714774" cy="977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</a:pPr>
            <a:r>
              <a:rPr lang="ru-RU" sz="2400" dirty="0">
                <a:solidFill>
                  <a:srgbClr val="B85808"/>
                </a:solidFill>
              </a:rPr>
              <a:t>   </a:t>
            </a:r>
          </a:p>
          <a:p>
            <a:pPr>
              <a:lnSpc>
                <a:spcPts val="2300"/>
              </a:lnSpc>
            </a:pPr>
            <a:endParaRPr lang="ru-RU" sz="2400" dirty="0">
              <a:solidFill>
                <a:srgbClr val="B85808"/>
              </a:solidFill>
            </a:endParaRPr>
          </a:p>
          <a:p>
            <a:pPr>
              <a:lnSpc>
                <a:spcPts val="2300"/>
              </a:lnSpc>
            </a:pPr>
            <a:endParaRPr lang="ru-RU" sz="2400" dirty="0">
              <a:solidFill>
                <a:srgbClr val="B85808"/>
              </a:solidFill>
            </a:endParaRPr>
          </a:p>
        </p:txBody>
      </p:sp>
      <p:pic>
        <p:nvPicPr>
          <p:cNvPr id="49" name="Picture 3" descr="E:\WORKS_2022\ACCEPT\Vibori_2022\Презентация\Комплексные планы развития\foto\В презу\В презу\Слайд 7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 contrast="40000"/>
                    </a14:imgEffect>
                  </a14:imgLayer>
                </a14:imgProps>
              </a:ext>
            </a:extLst>
          </a:blip>
          <a:srcRect t="15915"/>
          <a:stretch>
            <a:fillRect/>
          </a:stretch>
        </p:blipFill>
        <p:spPr bwMode="auto">
          <a:xfrm flipH="1">
            <a:off x="4446951" y="2969887"/>
            <a:ext cx="4360525" cy="1906120"/>
          </a:xfrm>
          <a:prstGeom prst="rect">
            <a:avLst/>
          </a:prstGeom>
          <a:noFill/>
        </p:spPr>
      </p:pic>
      <p:sp>
        <p:nvSpPr>
          <p:cNvPr id="52" name="Прямоугольник 51"/>
          <p:cNvSpPr/>
          <p:nvPr/>
        </p:nvSpPr>
        <p:spPr>
          <a:xfrm>
            <a:off x="599621" y="1262059"/>
            <a:ext cx="15268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4F9F"/>
                </a:solidFill>
              </a:rPr>
              <a:t>ВВОД ЖИЛЬЯ</a:t>
            </a:r>
            <a:endParaRPr lang="ru-RU" sz="1600" b="1" dirty="0"/>
          </a:p>
        </p:txBody>
      </p:sp>
      <p:pic>
        <p:nvPicPr>
          <p:cNvPr id="38" name="Изображение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17" y="37105"/>
            <a:ext cx="1928997" cy="60452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26574" y="1822085"/>
            <a:ext cx="1145061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900"/>
              </a:lnSpc>
            </a:pPr>
            <a:r>
              <a:rPr lang="ru-RU" sz="2800" dirty="0">
                <a:solidFill>
                  <a:srgbClr val="004F9F"/>
                </a:solidFill>
              </a:rPr>
              <a:t>352,3</a:t>
            </a:r>
            <a:r>
              <a:rPr lang="ru-RU" sz="2800" dirty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4F9F"/>
                </a:solidFill>
              </a:rPr>
              <a:t>тыс.</a:t>
            </a:r>
            <a:r>
              <a:rPr lang="ru-RU" dirty="0">
                <a:solidFill>
                  <a:srgbClr val="002060"/>
                </a:solidFill>
              </a:rPr>
              <a:t> кв. м</a:t>
            </a:r>
          </a:p>
        </p:txBody>
      </p:sp>
      <p:pic>
        <p:nvPicPr>
          <p:cNvPr id="1026" name="Picture 2" descr="https://cdn4.iconfinder.com/data/icons/smart-city-10/512/Crane_Building_construction_scaffolding_machine_easy_work_-512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324" y="1771170"/>
            <a:ext cx="630561" cy="63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2987824" y="268655"/>
            <a:ext cx="5168712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400" dirty="0">
                <a:solidFill>
                  <a:srgbClr val="004F9F"/>
                </a:solidFill>
                <a:ea typeface="Times New Roman" charset="0"/>
                <a:cs typeface="Times New Roman" charset="0"/>
              </a:rPr>
              <a:t>О ПРИОРИТЕТАХ СОЦИАЛЬНО-ЭКОНОМИЧЕСКОГО  РАЗВИТИЯ ГОРОДА ЯРОСЛАВЛЯ</a:t>
            </a:r>
          </a:p>
        </p:txBody>
      </p:sp>
      <p:cxnSp>
        <p:nvCxnSpPr>
          <p:cNvPr id="23" name="Прямая соединительная линия 93"/>
          <p:cNvCxnSpPr/>
          <p:nvPr/>
        </p:nvCxnSpPr>
        <p:spPr>
          <a:xfrm rot="10800000">
            <a:off x="683681" y="2879507"/>
            <a:ext cx="8136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611560" y="2499742"/>
            <a:ext cx="20740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4F9F"/>
                </a:solidFill>
              </a:rPr>
              <a:t>ЗАПЛАНИРОВАНО </a:t>
            </a:r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3923928" y="1864971"/>
            <a:ext cx="1900862" cy="335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900"/>
              </a:lnSpc>
            </a:pPr>
            <a:r>
              <a:rPr lang="ru-RU" sz="2800" dirty="0">
                <a:solidFill>
                  <a:srgbClr val="004F9F"/>
                </a:solidFill>
              </a:rPr>
              <a:t>100% </a:t>
            </a:r>
            <a:r>
              <a:rPr lang="ru-RU" dirty="0">
                <a:solidFill>
                  <a:srgbClr val="004F9F"/>
                </a:solidFill>
              </a:rPr>
              <a:t>к плану</a:t>
            </a:r>
          </a:p>
        </p:txBody>
      </p:sp>
      <p:cxnSp>
        <p:nvCxnSpPr>
          <p:cNvPr id="29" name="Прямая соединительная линия 93"/>
          <p:cNvCxnSpPr/>
          <p:nvPr/>
        </p:nvCxnSpPr>
        <p:spPr>
          <a:xfrm rot="10800000" flipH="1">
            <a:off x="683568" y="1635646"/>
            <a:ext cx="1476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654866" y="1717119"/>
            <a:ext cx="10376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2023 год</a:t>
            </a:r>
          </a:p>
        </p:txBody>
      </p:sp>
      <p:pic>
        <p:nvPicPr>
          <p:cNvPr id="4" name="Picture 2" descr="https://cdn.iportal.ru/news/2021/99/preview/8aeb7ef0a98d47344c90f270785b3d0500fae57f_2560_1440_c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176418"/>
            <a:ext cx="2951537" cy="16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631782" y="2969886"/>
            <a:ext cx="1462488" cy="537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ru-RU" b="1" dirty="0"/>
              <a:t>2024 год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724583" y="3075806"/>
            <a:ext cx="1199345" cy="599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900"/>
              </a:lnSpc>
            </a:pPr>
            <a:r>
              <a:rPr lang="ru-RU" sz="2400" dirty="0">
                <a:solidFill>
                  <a:srgbClr val="004F9F"/>
                </a:solidFill>
              </a:rPr>
              <a:t>556,4</a:t>
            </a:r>
            <a:r>
              <a:rPr lang="ru-RU" sz="3600" dirty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4F9F"/>
                </a:solidFill>
              </a:rPr>
              <a:t>тыс. </a:t>
            </a:r>
            <a:r>
              <a:rPr lang="ru-RU" dirty="0">
                <a:solidFill>
                  <a:srgbClr val="002060"/>
                </a:solidFill>
              </a:rPr>
              <a:t>кв. м</a:t>
            </a:r>
          </a:p>
        </p:txBody>
      </p:sp>
      <p:pic>
        <p:nvPicPr>
          <p:cNvPr id="24" name="Picture 2" descr="https://cdn4.iconfinder.com/data/icons/smart-city-10/512/Crane_Building_construction_scaffolding_machine_easy_work_-512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323" y="2979445"/>
            <a:ext cx="630561" cy="63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64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 flipH="1">
            <a:off x="179656" y="0"/>
            <a:ext cx="10569" cy="5143500"/>
          </a:xfrm>
          <a:prstGeom prst="line">
            <a:avLst/>
          </a:prstGeom>
          <a:ln w="2127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>
            <a:off x="359310" y="0"/>
            <a:ext cx="10567" cy="5143500"/>
          </a:xfrm>
          <a:prstGeom prst="line">
            <a:avLst/>
          </a:prstGeom>
          <a:ln w="603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H="1">
            <a:off x="179656" y="0"/>
            <a:ext cx="10569" cy="5143500"/>
          </a:xfrm>
          <a:prstGeom prst="line">
            <a:avLst/>
          </a:prstGeom>
          <a:ln w="2127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H="1">
            <a:off x="359310" y="0"/>
            <a:ext cx="10567" cy="5143500"/>
          </a:xfrm>
          <a:prstGeom prst="line">
            <a:avLst/>
          </a:prstGeom>
          <a:ln w="603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Прямоугольник 59"/>
          <p:cNvSpPr/>
          <p:nvPr/>
        </p:nvSpPr>
        <p:spPr>
          <a:xfrm>
            <a:off x="587540" y="785154"/>
            <a:ext cx="8284287" cy="326197"/>
          </a:xfrm>
          <a:prstGeom prst="rect">
            <a:avLst/>
          </a:prstGeom>
          <a:solidFill>
            <a:srgbClr val="004F9F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75" tIns="35788" rIns="71575" bIns="35788" rtlCol="0" anchor="ctr"/>
          <a:lstStyle/>
          <a:p>
            <a:pPr algn="ctr" defTabSz="704095" hangingPunct="0"/>
            <a:endParaRPr lang="ru-RU" sz="1300" kern="0">
              <a:solidFill>
                <a:prstClr val="white"/>
              </a:solidFill>
              <a:sym typeface="Calibri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738784" y="771550"/>
            <a:ext cx="7954118" cy="349274"/>
          </a:xfrm>
          <a:prstGeom prst="rect">
            <a:avLst/>
          </a:prstGeom>
        </p:spPr>
        <p:txBody>
          <a:bodyPr wrap="square" lIns="71575" tIns="35788" rIns="71575" bIns="35788">
            <a:spAutoFit/>
          </a:bodyPr>
          <a:lstStyle/>
          <a:p>
            <a:pPr algn="ctr" defTabSz="704095" hangingPunct="0"/>
            <a:r>
              <a:rPr lang="ru-RU" b="1" kern="0" dirty="0">
                <a:solidFill>
                  <a:prstClr val="white"/>
                </a:solidFill>
                <a:sym typeface="Calibri"/>
              </a:rPr>
              <a:t>СТРОИТЕЛЬСТВО</a:t>
            </a:r>
          </a:p>
        </p:txBody>
      </p:sp>
      <p:sp>
        <p:nvSpPr>
          <p:cNvPr id="121" name="Номер слайда 5"/>
          <p:cNvSpPr>
            <a:spLocks noGrp="1"/>
          </p:cNvSpPr>
          <p:nvPr/>
        </p:nvSpPr>
        <p:spPr bwMode="auto">
          <a:xfrm>
            <a:off x="8096535" y="89086"/>
            <a:ext cx="827059" cy="55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899503" eaLnBrk="1" fontAlgn="auto" hangingPunct="0">
              <a:spcBef>
                <a:spcPts val="0"/>
              </a:spcBef>
              <a:spcAft>
                <a:spcPts val="0"/>
              </a:spcAft>
            </a:pPr>
            <a:r>
              <a:rPr lang="ru-RU" altLang="ru-RU" sz="3200" dirty="0">
                <a:solidFill>
                  <a:srgbClr val="B7C6CF"/>
                </a:solidFill>
                <a:latin typeface="+mn-lt"/>
                <a:ea typeface="Times New Roman" charset="0"/>
                <a:cs typeface="Times New Roman" charset="0"/>
                <a:sym typeface="Calibri"/>
              </a:rPr>
              <a:t>5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87498" y="555526"/>
            <a:ext cx="3714774" cy="977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</a:pPr>
            <a:r>
              <a:rPr lang="ru-RU" sz="2400" dirty="0">
                <a:solidFill>
                  <a:srgbClr val="B85808"/>
                </a:solidFill>
              </a:rPr>
              <a:t>   </a:t>
            </a:r>
          </a:p>
          <a:p>
            <a:pPr>
              <a:lnSpc>
                <a:spcPts val="2300"/>
              </a:lnSpc>
            </a:pPr>
            <a:endParaRPr lang="ru-RU" sz="2400" dirty="0">
              <a:solidFill>
                <a:srgbClr val="B85808"/>
              </a:solidFill>
            </a:endParaRPr>
          </a:p>
          <a:p>
            <a:pPr>
              <a:lnSpc>
                <a:spcPts val="2300"/>
              </a:lnSpc>
            </a:pPr>
            <a:endParaRPr lang="ru-RU" sz="2400" dirty="0">
              <a:solidFill>
                <a:srgbClr val="B85808"/>
              </a:solidFill>
            </a:endParaRPr>
          </a:p>
        </p:txBody>
      </p:sp>
      <p:pic>
        <p:nvPicPr>
          <p:cNvPr id="38" name="Изображение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17" y="37105"/>
            <a:ext cx="1928997" cy="604521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2987824" y="268655"/>
            <a:ext cx="5168712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400" dirty="0">
                <a:solidFill>
                  <a:srgbClr val="004F9F"/>
                </a:solidFill>
                <a:ea typeface="Times New Roman" charset="0"/>
                <a:cs typeface="Times New Roman" charset="0"/>
              </a:rPr>
              <a:t>О ПРИОРИТЕТАХ СОЦИАЛЬНО-ЭКОНОМИЧЕСКОГО  РАЗВИТИЯ ГОРОДА ЯРОСЛАВЛЯ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608147" y="2092304"/>
            <a:ext cx="334593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Строительство 100-квартирного жилого дома для реализации мероприятий программы «Переселение граждан из аварийного жилищного фонда города Ярославля» на 2023-2025 годы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608147" y="1693738"/>
            <a:ext cx="10376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2024 год</a:t>
            </a: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9" t="4363" r="2536" b="4026"/>
          <a:stretch/>
        </p:blipFill>
        <p:spPr bwMode="auto">
          <a:xfrm>
            <a:off x="4283968" y="1726387"/>
            <a:ext cx="4587859" cy="264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4" name="Прямая соединительная линия 33"/>
          <p:cNvCxnSpPr>
            <a:cxnSpLocks/>
          </p:cNvCxnSpPr>
          <p:nvPr/>
        </p:nvCxnSpPr>
        <p:spPr>
          <a:xfrm>
            <a:off x="648480" y="1635646"/>
            <a:ext cx="820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649235" y="3795886"/>
            <a:ext cx="18766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Расселение аварийного жилья</a:t>
            </a:r>
          </a:p>
        </p:txBody>
      </p:sp>
      <p:cxnSp>
        <p:nvCxnSpPr>
          <p:cNvPr id="36" name="Прямая соединительная линия 35"/>
          <p:cNvCxnSpPr>
            <a:cxnSpLocks/>
          </p:cNvCxnSpPr>
          <p:nvPr/>
        </p:nvCxnSpPr>
        <p:spPr>
          <a:xfrm>
            <a:off x="680961" y="3741956"/>
            <a:ext cx="33869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рямоугольник 38"/>
          <p:cNvSpPr/>
          <p:nvPr/>
        </p:nvSpPr>
        <p:spPr>
          <a:xfrm>
            <a:off x="2617008" y="3963953"/>
            <a:ext cx="1567075" cy="335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900"/>
              </a:lnSpc>
            </a:pPr>
            <a:r>
              <a:rPr lang="ru-RU" sz="2800" dirty="0">
                <a:solidFill>
                  <a:srgbClr val="004F9F"/>
                </a:solidFill>
              </a:rPr>
              <a:t>3,5</a:t>
            </a:r>
            <a:r>
              <a:rPr lang="ru-RU" sz="2800" dirty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4F9F"/>
                </a:solidFill>
              </a:rPr>
              <a:t>тыс.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sz="1400" dirty="0"/>
              <a:t>кв. м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611560" y="1203598"/>
            <a:ext cx="20740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4F9F"/>
                </a:solidFill>
              </a:rPr>
              <a:t>ЗАПЛАНИРОВАНО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884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3"/>
          <p:cNvSpPr txBox="1"/>
          <p:nvPr/>
        </p:nvSpPr>
        <p:spPr>
          <a:xfrm>
            <a:off x="903680" y="2023214"/>
            <a:ext cx="4388400" cy="4483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69619" tIns="69619" rIns="69619" bIns="69619" numCol="1" spcCol="46764" rtlCol="0" anchor="t">
            <a:spAutoFit/>
          </a:bodyPr>
          <a:lstStyle>
            <a:defPPr marL="0" marR="0" indent="0" algn="l" defTabSz="577022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3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288511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577022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865532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154043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1442555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1731066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2019576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2308087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just">
              <a:lnSpc>
                <a:spcPts val="1200"/>
              </a:lnSpc>
            </a:pPr>
            <a:r>
              <a:rPr lang="ru-RU" sz="1200" dirty="0">
                <a:solidFill>
                  <a:srgbClr val="004F9F"/>
                </a:solidFill>
              </a:rPr>
              <a:t>Незастроенная территория в районе ул. Большой Донской                              в Красноперекопском районе города Ярославля</a:t>
            </a:r>
          </a:p>
        </p:txBody>
      </p:sp>
      <p:sp>
        <p:nvSpPr>
          <p:cNvPr id="30" name="TextBox 3"/>
          <p:cNvSpPr txBox="1"/>
          <p:nvPr/>
        </p:nvSpPr>
        <p:spPr>
          <a:xfrm>
            <a:off x="903680" y="1563638"/>
            <a:ext cx="4388400" cy="4483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69619" tIns="69619" rIns="69619" bIns="69619" numCol="1" spcCol="46764" rtlCol="0" anchor="t">
            <a:spAutoFit/>
          </a:bodyPr>
          <a:lstStyle>
            <a:defPPr marL="0" marR="0" indent="0" algn="l" defTabSz="577022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3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288511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577022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865532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154043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1442555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1731066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2019576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2308087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just">
              <a:lnSpc>
                <a:spcPts val="1200"/>
              </a:lnSpc>
            </a:pPr>
            <a:r>
              <a:rPr lang="ru-RU" sz="1200" dirty="0">
                <a:solidFill>
                  <a:srgbClr val="004F9F"/>
                </a:solidFill>
              </a:rPr>
              <a:t>Незастроенная территория в районе ул. Балашова                           в Дзержинском районе города Ярославля</a:t>
            </a:r>
          </a:p>
        </p:txBody>
      </p:sp>
      <p:sp>
        <p:nvSpPr>
          <p:cNvPr id="31" name="TextBox 3"/>
          <p:cNvSpPr txBox="1"/>
          <p:nvPr/>
        </p:nvSpPr>
        <p:spPr>
          <a:xfrm>
            <a:off x="658103" y="1129489"/>
            <a:ext cx="356213" cy="3950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69619" tIns="69619" rIns="69619" bIns="69619" numCol="1" spcCol="46764" rtlCol="0" anchor="t">
            <a:spAutoFit/>
          </a:bodyPr>
          <a:lstStyle>
            <a:defPPr marL="0" marR="0" indent="0" algn="l" defTabSz="577022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3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288511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577022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865532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154043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1442555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1731066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2019576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2308087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just"/>
            <a:r>
              <a:rPr lang="ru-RU" sz="1800" b="1" dirty="0">
                <a:solidFill>
                  <a:srgbClr val="004F9F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32" name="TextBox 3"/>
          <p:cNvSpPr txBox="1"/>
          <p:nvPr/>
        </p:nvSpPr>
        <p:spPr>
          <a:xfrm>
            <a:off x="658103" y="1528587"/>
            <a:ext cx="356213" cy="3950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69619" tIns="69619" rIns="69619" bIns="69619" numCol="1" spcCol="46764" rtlCol="0" anchor="t">
            <a:spAutoFit/>
          </a:bodyPr>
          <a:lstStyle>
            <a:defPPr marL="0" marR="0" indent="0" algn="l" defTabSz="577022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3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288511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577022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865532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154043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1442555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1731066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2019576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2308087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just"/>
            <a:r>
              <a:rPr lang="ru-RU" sz="1800" b="1" dirty="0">
                <a:solidFill>
                  <a:srgbClr val="004F9F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33" name="TextBox 3"/>
          <p:cNvSpPr txBox="1"/>
          <p:nvPr/>
        </p:nvSpPr>
        <p:spPr>
          <a:xfrm>
            <a:off x="658103" y="1960635"/>
            <a:ext cx="356213" cy="3950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69619" tIns="69619" rIns="69619" bIns="69619" numCol="1" spcCol="46764" rtlCol="0" anchor="t">
            <a:spAutoFit/>
          </a:bodyPr>
          <a:lstStyle>
            <a:defPPr marL="0" marR="0" indent="0" algn="l" defTabSz="577022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3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288511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577022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865532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154043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1442555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1731066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2019576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2308087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just"/>
            <a:r>
              <a:rPr lang="ru-RU" sz="1800" b="1" dirty="0">
                <a:solidFill>
                  <a:srgbClr val="004F9F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34" name="TextBox 3"/>
          <p:cNvSpPr txBox="1"/>
          <p:nvPr/>
        </p:nvSpPr>
        <p:spPr>
          <a:xfrm>
            <a:off x="658103" y="3206424"/>
            <a:ext cx="356213" cy="3950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69619" tIns="69619" rIns="69619" bIns="69619" numCol="1" spcCol="46764" rtlCol="0" anchor="t">
            <a:spAutoFit/>
          </a:bodyPr>
          <a:lstStyle>
            <a:defPPr marL="0" marR="0" indent="0" algn="l" defTabSz="577022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3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288511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577022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865532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154043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1442555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1731066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2019576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2308087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just"/>
            <a:r>
              <a:rPr lang="ru-RU" sz="1800" b="1" dirty="0">
                <a:solidFill>
                  <a:srgbClr val="004F9F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35" name="TextBox 3"/>
          <p:cNvSpPr txBox="1"/>
          <p:nvPr/>
        </p:nvSpPr>
        <p:spPr>
          <a:xfrm>
            <a:off x="903680" y="2447546"/>
            <a:ext cx="4388400" cy="4483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69619" tIns="69619" rIns="69619" bIns="69619" numCol="1" spcCol="46764" rtlCol="0" anchor="t">
            <a:spAutoFit/>
          </a:bodyPr>
          <a:lstStyle>
            <a:defPPr marL="0" marR="0" indent="0" algn="l" defTabSz="577022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3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288511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577022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865532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154043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1442555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1731066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2019576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2308087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just">
              <a:lnSpc>
                <a:spcPts val="1200"/>
              </a:lnSpc>
            </a:pPr>
            <a:r>
              <a:rPr lang="ru-RU" sz="1200" dirty="0">
                <a:solidFill>
                  <a:srgbClr val="004F9F"/>
                </a:solidFill>
              </a:rPr>
              <a:t>Незастроенная территория в микрорайоне № 13 в Дзержинском районе города Ярославля</a:t>
            </a:r>
          </a:p>
        </p:txBody>
      </p:sp>
      <p:sp>
        <p:nvSpPr>
          <p:cNvPr id="46" name="TextBox 3"/>
          <p:cNvSpPr txBox="1"/>
          <p:nvPr/>
        </p:nvSpPr>
        <p:spPr>
          <a:xfrm>
            <a:off x="658103" y="2355726"/>
            <a:ext cx="356213" cy="3950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69619" tIns="69619" rIns="69619" bIns="69619" numCol="1" spcCol="46764" rtlCol="0" anchor="t">
            <a:spAutoFit/>
          </a:bodyPr>
          <a:lstStyle>
            <a:defPPr marL="0" marR="0" indent="0" algn="l" defTabSz="577022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3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288511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577022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865532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154043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1442555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1731066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2019576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2308087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just"/>
            <a:r>
              <a:rPr lang="ru-RU" sz="1800" b="1" dirty="0">
                <a:solidFill>
                  <a:srgbClr val="004F9F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47" name="TextBox 3"/>
          <p:cNvSpPr txBox="1"/>
          <p:nvPr/>
        </p:nvSpPr>
        <p:spPr>
          <a:xfrm>
            <a:off x="903680" y="3252166"/>
            <a:ext cx="4388400" cy="4483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69619" tIns="69619" rIns="69619" bIns="69619" numCol="1" spcCol="46764" rtlCol="0" anchor="t">
            <a:spAutoFit/>
          </a:bodyPr>
          <a:lstStyle>
            <a:defPPr marL="0" marR="0" indent="0" algn="l" defTabSz="577022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3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288511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577022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865532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154043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1442555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1731066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2019576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2308087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just">
              <a:lnSpc>
                <a:spcPts val="1200"/>
              </a:lnSpc>
            </a:pPr>
            <a:r>
              <a:rPr lang="ru-RU" sz="1200" dirty="0">
                <a:solidFill>
                  <a:srgbClr val="004F9F"/>
                </a:solidFill>
              </a:rPr>
              <a:t>Незастроенная территория в районе ул. Троицкой и                              ул. Шевелюха в Заволжском районе города Ярославля</a:t>
            </a:r>
          </a:p>
        </p:txBody>
      </p:sp>
      <p:sp>
        <p:nvSpPr>
          <p:cNvPr id="48" name="TextBox 3"/>
          <p:cNvSpPr txBox="1"/>
          <p:nvPr/>
        </p:nvSpPr>
        <p:spPr>
          <a:xfrm>
            <a:off x="658103" y="2776583"/>
            <a:ext cx="356213" cy="3950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69619" tIns="69619" rIns="69619" bIns="69619" numCol="1" spcCol="46764" rtlCol="0" anchor="t">
            <a:spAutoFit/>
          </a:bodyPr>
          <a:lstStyle>
            <a:defPPr marL="0" marR="0" indent="0" algn="l" defTabSz="577022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3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288511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577022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865532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154043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1442555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1731066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2019576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2308087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just"/>
            <a:r>
              <a:rPr lang="ru-RU" sz="1800" b="1" dirty="0">
                <a:solidFill>
                  <a:srgbClr val="004F9F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50" name="TextBox 3"/>
          <p:cNvSpPr txBox="1"/>
          <p:nvPr/>
        </p:nvSpPr>
        <p:spPr>
          <a:xfrm>
            <a:off x="903680" y="2842636"/>
            <a:ext cx="4388400" cy="4483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69619" tIns="69619" rIns="69619" bIns="69619" numCol="1" spcCol="46764" rtlCol="0" anchor="t">
            <a:spAutoFit/>
          </a:bodyPr>
          <a:lstStyle>
            <a:defPPr marL="0" marR="0" indent="0" algn="l" defTabSz="577022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3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288511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577022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865532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154043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1442555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1731066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2019576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2308087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just">
              <a:lnSpc>
                <a:spcPts val="1200"/>
              </a:lnSpc>
            </a:pPr>
            <a:r>
              <a:rPr lang="ru-RU" sz="1200" dirty="0">
                <a:solidFill>
                  <a:srgbClr val="004F9F"/>
                </a:solidFill>
              </a:rPr>
              <a:t>Незастроенная территория в районе ул. Моховой и ул. 1-й Шоссейной  в Заволжском районе города Ярославля</a:t>
            </a:r>
          </a:p>
        </p:txBody>
      </p:sp>
      <p:sp>
        <p:nvSpPr>
          <p:cNvPr id="53" name="TextBox 3"/>
          <p:cNvSpPr txBox="1"/>
          <p:nvPr/>
        </p:nvSpPr>
        <p:spPr>
          <a:xfrm>
            <a:off x="658103" y="3606128"/>
            <a:ext cx="356213" cy="3950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69619" tIns="69619" rIns="69619" bIns="69619" numCol="1" spcCol="46764" rtlCol="0" anchor="t">
            <a:spAutoFit/>
          </a:bodyPr>
          <a:lstStyle>
            <a:defPPr marL="0" marR="0" indent="0" algn="l" defTabSz="577022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3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288511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577022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865532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154043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1442555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1731066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2019576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2308087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just"/>
            <a:r>
              <a:rPr lang="ru-RU" sz="1800" b="1" dirty="0">
                <a:solidFill>
                  <a:srgbClr val="004F9F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54" name="TextBox 3"/>
          <p:cNvSpPr txBox="1"/>
          <p:nvPr/>
        </p:nvSpPr>
        <p:spPr>
          <a:xfrm>
            <a:off x="903680" y="3674001"/>
            <a:ext cx="4388400" cy="4483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69619" tIns="69619" rIns="69619" bIns="69619" numCol="1" spcCol="46764" rtlCol="0" anchor="t">
            <a:spAutoFit/>
          </a:bodyPr>
          <a:lstStyle>
            <a:defPPr marL="0" marR="0" indent="0" algn="l" defTabSz="577022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3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288511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577022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865532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154043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1442555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1731066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2019576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2308087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just">
              <a:lnSpc>
                <a:spcPts val="1200"/>
              </a:lnSpc>
            </a:pPr>
            <a:r>
              <a:rPr lang="ru-RU" sz="1200" dirty="0">
                <a:solidFill>
                  <a:srgbClr val="004F9F"/>
                </a:solidFill>
              </a:rPr>
              <a:t>Территория жилой застройки в районе проезда </a:t>
            </a:r>
            <a:r>
              <a:rPr lang="ru-RU" sz="1200" dirty="0" err="1">
                <a:solidFill>
                  <a:srgbClr val="004F9F"/>
                </a:solidFill>
              </a:rPr>
              <a:t>Шавырина</a:t>
            </a:r>
            <a:r>
              <a:rPr lang="ru-RU" sz="1200" dirty="0">
                <a:solidFill>
                  <a:srgbClr val="004F9F"/>
                </a:solidFill>
              </a:rPr>
              <a:t>                   в Дзержинском районе города Ярославля</a:t>
            </a:r>
          </a:p>
        </p:txBody>
      </p:sp>
      <p:sp>
        <p:nvSpPr>
          <p:cNvPr id="58" name="TextBox 3"/>
          <p:cNvSpPr txBox="1"/>
          <p:nvPr/>
        </p:nvSpPr>
        <p:spPr>
          <a:xfrm>
            <a:off x="903680" y="1155227"/>
            <a:ext cx="4388400" cy="4483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69619" tIns="69619" rIns="69619" bIns="69619" numCol="1" spcCol="46764" rtlCol="0" anchor="t">
            <a:spAutoFit/>
          </a:bodyPr>
          <a:lstStyle>
            <a:defPPr marL="0" marR="0" indent="0" algn="l" defTabSz="577022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3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288511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577022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865532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154043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1442555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1731066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2019576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2308087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just">
              <a:lnSpc>
                <a:spcPts val="1200"/>
              </a:lnSpc>
            </a:pPr>
            <a:r>
              <a:rPr lang="ru-RU" sz="1200" dirty="0">
                <a:solidFill>
                  <a:srgbClr val="004F9F"/>
                </a:solidFill>
              </a:rPr>
              <a:t>Незастроенная территория МКР № 9 жилого района «Тверицы» в Заволжском районе города Ярославля</a:t>
            </a:r>
          </a:p>
        </p:txBody>
      </p:sp>
      <p:sp>
        <p:nvSpPr>
          <p:cNvPr id="59" name="TextBox 3"/>
          <p:cNvSpPr txBox="1"/>
          <p:nvPr/>
        </p:nvSpPr>
        <p:spPr>
          <a:xfrm>
            <a:off x="658103" y="4038176"/>
            <a:ext cx="356213" cy="3950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69619" tIns="69619" rIns="69619" bIns="69619" numCol="1" spcCol="46764" rtlCol="0" anchor="t">
            <a:spAutoFit/>
          </a:bodyPr>
          <a:lstStyle>
            <a:defPPr marL="0" marR="0" indent="0" algn="l" defTabSz="577022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3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288511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577022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865532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154043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1442555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1731066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2019576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2308087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just"/>
            <a:r>
              <a:rPr lang="ru-RU" sz="1800" b="1" dirty="0">
                <a:solidFill>
                  <a:srgbClr val="004F9F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62" name="TextBox 3"/>
          <p:cNvSpPr txBox="1"/>
          <p:nvPr/>
        </p:nvSpPr>
        <p:spPr>
          <a:xfrm>
            <a:off x="903680" y="4106049"/>
            <a:ext cx="4388400" cy="9100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69619" tIns="69619" rIns="69619" bIns="69619" numCol="1" spcCol="46764" rtlCol="0" anchor="t">
            <a:spAutoFit/>
          </a:bodyPr>
          <a:lstStyle>
            <a:defPPr marL="0" marR="0" indent="0" algn="l" defTabSz="577022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3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288511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577022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865532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154043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1442555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1731066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2019576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2308087" algn="l" defTabSz="89972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67" b="0" i="0" u="none" strike="noStrike" cap="none" spc="0" normalizeH="0" baseline="0">
                <a:ln>
                  <a:noFill/>
                </a:ln>
                <a:solidFill>
                  <a:srgbClr val="333639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just">
              <a:lnSpc>
                <a:spcPts val="1200"/>
              </a:lnSpc>
            </a:pPr>
            <a:r>
              <a:rPr lang="ru-RU" sz="1200" dirty="0">
                <a:solidFill>
                  <a:srgbClr val="004F9F"/>
                </a:solidFill>
              </a:rPr>
              <a:t>Незастроенная территория, состоящая из двух несмежных территорий, расположенных: в районе ул. Колышкина (напротив д. 64) в Заволжском районе города Ярославля (территория № 1), в районе ул. Колышкина (напротив д. 62, корп. 4) в Заволжском районе города Ярославля (территория № 2) </a:t>
            </a:r>
          </a:p>
        </p:txBody>
      </p:sp>
      <p:grpSp>
        <p:nvGrpSpPr>
          <p:cNvPr id="2" name="Группа 1"/>
          <p:cNvGrpSpPr>
            <a:grpSpLocks noChangeAspect="1"/>
          </p:cNvGrpSpPr>
          <p:nvPr/>
        </p:nvGrpSpPr>
        <p:grpSpPr>
          <a:xfrm>
            <a:off x="5649107" y="1103427"/>
            <a:ext cx="2906625" cy="3536804"/>
            <a:chOff x="5481467" y="1103426"/>
            <a:chExt cx="3277924" cy="3988604"/>
          </a:xfrm>
        </p:grpSpPr>
        <p:pic>
          <p:nvPicPr>
            <p:cNvPr id="36" name="Рисунок 3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54" t="13629" r="14593" b="14963"/>
            <a:stretch/>
          </p:blipFill>
          <p:spPr>
            <a:xfrm>
              <a:off x="5922199" y="1205970"/>
              <a:ext cx="2757330" cy="3886060"/>
            </a:xfrm>
            <a:prstGeom prst="rect">
              <a:avLst/>
            </a:prstGeom>
          </p:spPr>
        </p:pic>
        <p:sp>
          <p:nvSpPr>
            <p:cNvPr id="37" name="TextBox 3"/>
            <p:cNvSpPr txBox="1"/>
            <p:nvPr/>
          </p:nvSpPr>
          <p:spPr>
            <a:xfrm>
              <a:off x="7670061" y="1558469"/>
              <a:ext cx="335282" cy="3950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69619" tIns="69619" rIns="69619" bIns="69619" numCol="1" spcCol="46764" rtlCol="0" anchor="t">
              <a:spAutoFit/>
            </a:bodyPr>
            <a:lstStyle>
              <a:defPPr marL="0" marR="0" indent="0" algn="l" defTabSz="577022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36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89972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767" b="0" i="0" u="none" strike="noStrike" cap="none" spc="0" normalizeH="0" baseline="0">
                  <a:ln>
                    <a:noFill/>
                  </a:ln>
                  <a:solidFill>
                    <a:srgbClr val="333639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1pPr>
              <a:lvl2pPr marL="0" marR="0" indent="288511" algn="l" defTabSz="89972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767" b="0" i="0" u="none" strike="noStrike" cap="none" spc="0" normalizeH="0" baseline="0">
                  <a:ln>
                    <a:noFill/>
                  </a:ln>
                  <a:solidFill>
                    <a:srgbClr val="333639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2pPr>
              <a:lvl3pPr marL="0" marR="0" indent="577022" algn="l" defTabSz="89972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767" b="0" i="0" u="none" strike="noStrike" cap="none" spc="0" normalizeH="0" baseline="0">
                  <a:ln>
                    <a:noFill/>
                  </a:ln>
                  <a:solidFill>
                    <a:srgbClr val="333639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3pPr>
              <a:lvl4pPr marL="0" marR="0" indent="865532" algn="l" defTabSz="89972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767" b="0" i="0" u="none" strike="noStrike" cap="none" spc="0" normalizeH="0" baseline="0">
                  <a:ln>
                    <a:noFill/>
                  </a:ln>
                  <a:solidFill>
                    <a:srgbClr val="333639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4pPr>
              <a:lvl5pPr marL="0" marR="0" indent="1154043" algn="l" defTabSz="89972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767" b="0" i="0" u="none" strike="noStrike" cap="none" spc="0" normalizeH="0" baseline="0">
                  <a:ln>
                    <a:noFill/>
                  </a:ln>
                  <a:solidFill>
                    <a:srgbClr val="333639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5pPr>
              <a:lvl6pPr marL="0" marR="0" indent="1442555" algn="l" defTabSz="89972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767" b="0" i="0" u="none" strike="noStrike" cap="none" spc="0" normalizeH="0" baseline="0">
                  <a:ln>
                    <a:noFill/>
                  </a:ln>
                  <a:solidFill>
                    <a:srgbClr val="333639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6pPr>
              <a:lvl7pPr marL="0" marR="0" indent="1731066" algn="l" defTabSz="89972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767" b="0" i="0" u="none" strike="noStrike" cap="none" spc="0" normalizeH="0" baseline="0">
                  <a:ln>
                    <a:noFill/>
                  </a:ln>
                  <a:solidFill>
                    <a:srgbClr val="333639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7pPr>
              <a:lvl8pPr marL="0" marR="0" indent="2019576" algn="l" defTabSz="89972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767" b="0" i="0" u="none" strike="noStrike" cap="none" spc="0" normalizeH="0" baseline="0">
                  <a:ln>
                    <a:noFill/>
                  </a:ln>
                  <a:solidFill>
                    <a:srgbClr val="333639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8pPr>
              <a:lvl9pPr marL="0" marR="0" indent="2308087" algn="l" defTabSz="89972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767" b="0" i="0" u="none" strike="noStrike" cap="none" spc="0" normalizeH="0" baseline="0">
                  <a:ln>
                    <a:noFill/>
                  </a:ln>
                  <a:solidFill>
                    <a:srgbClr val="333639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9pPr>
            </a:lstStyle>
            <a:p>
              <a:pPr algn="just"/>
              <a:r>
                <a:rPr lang="ru-RU" sz="1800" b="1" dirty="0">
                  <a:solidFill>
                    <a:srgbClr val="004F9F"/>
                  </a:solidFill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39" name="TextBox 3"/>
            <p:cNvSpPr txBox="1"/>
            <p:nvPr/>
          </p:nvSpPr>
          <p:spPr>
            <a:xfrm>
              <a:off x="5481467" y="1392682"/>
              <a:ext cx="335282" cy="3950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69619" tIns="69619" rIns="69619" bIns="69619" numCol="1" spcCol="46764" rtlCol="0" anchor="t">
              <a:spAutoFit/>
            </a:bodyPr>
            <a:lstStyle>
              <a:defPPr marL="0" marR="0" indent="0" algn="l" defTabSz="577022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36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89972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767" b="0" i="0" u="none" strike="noStrike" cap="none" spc="0" normalizeH="0" baseline="0">
                  <a:ln>
                    <a:noFill/>
                  </a:ln>
                  <a:solidFill>
                    <a:srgbClr val="333639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1pPr>
              <a:lvl2pPr marL="0" marR="0" indent="288511" algn="l" defTabSz="89972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767" b="0" i="0" u="none" strike="noStrike" cap="none" spc="0" normalizeH="0" baseline="0">
                  <a:ln>
                    <a:noFill/>
                  </a:ln>
                  <a:solidFill>
                    <a:srgbClr val="333639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2pPr>
              <a:lvl3pPr marL="0" marR="0" indent="577022" algn="l" defTabSz="89972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767" b="0" i="0" u="none" strike="noStrike" cap="none" spc="0" normalizeH="0" baseline="0">
                  <a:ln>
                    <a:noFill/>
                  </a:ln>
                  <a:solidFill>
                    <a:srgbClr val="333639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3pPr>
              <a:lvl4pPr marL="0" marR="0" indent="865532" algn="l" defTabSz="89972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767" b="0" i="0" u="none" strike="noStrike" cap="none" spc="0" normalizeH="0" baseline="0">
                  <a:ln>
                    <a:noFill/>
                  </a:ln>
                  <a:solidFill>
                    <a:srgbClr val="333639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4pPr>
              <a:lvl5pPr marL="0" marR="0" indent="1154043" algn="l" defTabSz="89972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767" b="0" i="0" u="none" strike="noStrike" cap="none" spc="0" normalizeH="0" baseline="0">
                  <a:ln>
                    <a:noFill/>
                  </a:ln>
                  <a:solidFill>
                    <a:srgbClr val="333639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5pPr>
              <a:lvl6pPr marL="0" marR="0" indent="1442555" algn="l" defTabSz="89972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767" b="0" i="0" u="none" strike="noStrike" cap="none" spc="0" normalizeH="0" baseline="0">
                  <a:ln>
                    <a:noFill/>
                  </a:ln>
                  <a:solidFill>
                    <a:srgbClr val="333639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6pPr>
              <a:lvl7pPr marL="0" marR="0" indent="1731066" algn="l" defTabSz="89972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767" b="0" i="0" u="none" strike="noStrike" cap="none" spc="0" normalizeH="0" baseline="0">
                  <a:ln>
                    <a:noFill/>
                  </a:ln>
                  <a:solidFill>
                    <a:srgbClr val="333639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7pPr>
              <a:lvl8pPr marL="0" marR="0" indent="2019576" algn="l" defTabSz="89972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767" b="0" i="0" u="none" strike="noStrike" cap="none" spc="0" normalizeH="0" baseline="0">
                  <a:ln>
                    <a:noFill/>
                  </a:ln>
                  <a:solidFill>
                    <a:srgbClr val="333639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8pPr>
              <a:lvl9pPr marL="0" marR="0" indent="2308087" algn="l" defTabSz="89972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767" b="0" i="0" u="none" strike="noStrike" cap="none" spc="0" normalizeH="0" baseline="0">
                  <a:ln>
                    <a:noFill/>
                  </a:ln>
                  <a:solidFill>
                    <a:srgbClr val="333639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9pPr>
            </a:lstStyle>
            <a:p>
              <a:pPr algn="just"/>
              <a:r>
                <a:rPr lang="ru-RU" sz="1800" b="1" dirty="0">
                  <a:solidFill>
                    <a:srgbClr val="004F9F"/>
                  </a:solidFill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  <p:cxnSp>
          <p:nvCxnSpPr>
            <p:cNvPr id="40" name="Прямая соединительная линия 39"/>
            <p:cNvCxnSpPr/>
            <p:nvPr/>
          </p:nvCxnSpPr>
          <p:spPr>
            <a:xfrm flipH="1">
              <a:off x="6550518" y="1797037"/>
              <a:ext cx="1150931" cy="369974"/>
            </a:xfrm>
            <a:prstGeom prst="line">
              <a:avLst/>
            </a:prstGeom>
            <a:ln w="12700"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/>
            <p:cNvCxnSpPr/>
            <p:nvPr/>
          </p:nvCxnSpPr>
          <p:spPr>
            <a:xfrm flipH="1">
              <a:off x="6066397" y="3812922"/>
              <a:ext cx="869991" cy="254388"/>
            </a:xfrm>
            <a:prstGeom prst="line">
              <a:avLst/>
            </a:prstGeom>
            <a:ln w="12700"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>
              <a:off x="7837703" y="3760385"/>
              <a:ext cx="500647" cy="219978"/>
            </a:xfrm>
            <a:prstGeom prst="line">
              <a:avLst/>
            </a:prstGeom>
            <a:ln w="12700"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3"/>
            <p:cNvSpPr txBox="1"/>
            <p:nvPr/>
          </p:nvSpPr>
          <p:spPr>
            <a:xfrm>
              <a:off x="5776837" y="3869764"/>
              <a:ext cx="335282" cy="3950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69619" tIns="69619" rIns="69619" bIns="69619" numCol="1" spcCol="46764" rtlCol="0" anchor="t">
              <a:spAutoFit/>
            </a:bodyPr>
            <a:lstStyle>
              <a:defPPr marL="0" marR="0" indent="0" algn="l" defTabSz="577022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36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89972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767" b="0" i="0" u="none" strike="noStrike" cap="none" spc="0" normalizeH="0" baseline="0">
                  <a:ln>
                    <a:noFill/>
                  </a:ln>
                  <a:solidFill>
                    <a:srgbClr val="333639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1pPr>
              <a:lvl2pPr marL="0" marR="0" indent="288511" algn="l" defTabSz="89972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767" b="0" i="0" u="none" strike="noStrike" cap="none" spc="0" normalizeH="0" baseline="0">
                  <a:ln>
                    <a:noFill/>
                  </a:ln>
                  <a:solidFill>
                    <a:srgbClr val="333639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2pPr>
              <a:lvl3pPr marL="0" marR="0" indent="577022" algn="l" defTabSz="89972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767" b="0" i="0" u="none" strike="noStrike" cap="none" spc="0" normalizeH="0" baseline="0">
                  <a:ln>
                    <a:noFill/>
                  </a:ln>
                  <a:solidFill>
                    <a:srgbClr val="333639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3pPr>
              <a:lvl4pPr marL="0" marR="0" indent="865532" algn="l" defTabSz="89972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767" b="0" i="0" u="none" strike="noStrike" cap="none" spc="0" normalizeH="0" baseline="0">
                  <a:ln>
                    <a:noFill/>
                  </a:ln>
                  <a:solidFill>
                    <a:srgbClr val="333639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4pPr>
              <a:lvl5pPr marL="0" marR="0" indent="1154043" algn="l" defTabSz="89972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767" b="0" i="0" u="none" strike="noStrike" cap="none" spc="0" normalizeH="0" baseline="0">
                  <a:ln>
                    <a:noFill/>
                  </a:ln>
                  <a:solidFill>
                    <a:srgbClr val="333639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5pPr>
              <a:lvl6pPr marL="0" marR="0" indent="1442555" algn="l" defTabSz="89972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767" b="0" i="0" u="none" strike="noStrike" cap="none" spc="0" normalizeH="0" baseline="0">
                  <a:ln>
                    <a:noFill/>
                  </a:ln>
                  <a:solidFill>
                    <a:srgbClr val="333639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6pPr>
              <a:lvl7pPr marL="0" marR="0" indent="1731066" algn="l" defTabSz="89972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767" b="0" i="0" u="none" strike="noStrike" cap="none" spc="0" normalizeH="0" baseline="0">
                  <a:ln>
                    <a:noFill/>
                  </a:ln>
                  <a:solidFill>
                    <a:srgbClr val="333639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7pPr>
              <a:lvl8pPr marL="0" marR="0" indent="2019576" algn="l" defTabSz="89972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767" b="0" i="0" u="none" strike="noStrike" cap="none" spc="0" normalizeH="0" baseline="0">
                  <a:ln>
                    <a:noFill/>
                  </a:ln>
                  <a:solidFill>
                    <a:srgbClr val="333639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8pPr>
              <a:lvl9pPr marL="0" marR="0" indent="2308087" algn="l" defTabSz="89972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767" b="0" i="0" u="none" strike="noStrike" cap="none" spc="0" normalizeH="0" baseline="0">
                  <a:ln>
                    <a:noFill/>
                  </a:ln>
                  <a:solidFill>
                    <a:srgbClr val="333639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9pPr>
            </a:lstStyle>
            <a:p>
              <a:pPr algn="just"/>
              <a:r>
                <a:rPr lang="ru-RU" sz="1800" b="1" dirty="0">
                  <a:solidFill>
                    <a:srgbClr val="004F9F"/>
                  </a:solidFill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cxnSp>
          <p:nvCxnSpPr>
            <p:cNvPr id="44" name="Прямая соединительная линия 43"/>
            <p:cNvCxnSpPr/>
            <p:nvPr/>
          </p:nvCxnSpPr>
          <p:spPr>
            <a:xfrm>
              <a:off x="5735993" y="1654201"/>
              <a:ext cx="739167" cy="565953"/>
            </a:xfrm>
            <a:prstGeom prst="line">
              <a:avLst/>
            </a:prstGeom>
            <a:ln w="12700"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3"/>
            <p:cNvSpPr txBox="1"/>
            <p:nvPr/>
          </p:nvSpPr>
          <p:spPr>
            <a:xfrm>
              <a:off x="8256469" y="1890318"/>
              <a:ext cx="335282" cy="3950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69619" tIns="69619" rIns="69619" bIns="69619" numCol="1" spcCol="46764" rtlCol="0" anchor="t">
              <a:spAutoFit/>
            </a:bodyPr>
            <a:lstStyle>
              <a:defPPr marL="0" marR="0" indent="0" algn="l" defTabSz="577022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36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89972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767" b="0" i="0" u="none" strike="noStrike" cap="none" spc="0" normalizeH="0" baseline="0">
                  <a:ln>
                    <a:noFill/>
                  </a:ln>
                  <a:solidFill>
                    <a:srgbClr val="333639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1pPr>
              <a:lvl2pPr marL="0" marR="0" indent="288511" algn="l" defTabSz="89972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767" b="0" i="0" u="none" strike="noStrike" cap="none" spc="0" normalizeH="0" baseline="0">
                  <a:ln>
                    <a:noFill/>
                  </a:ln>
                  <a:solidFill>
                    <a:srgbClr val="333639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2pPr>
              <a:lvl3pPr marL="0" marR="0" indent="577022" algn="l" defTabSz="89972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767" b="0" i="0" u="none" strike="noStrike" cap="none" spc="0" normalizeH="0" baseline="0">
                  <a:ln>
                    <a:noFill/>
                  </a:ln>
                  <a:solidFill>
                    <a:srgbClr val="333639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3pPr>
              <a:lvl4pPr marL="0" marR="0" indent="865532" algn="l" defTabSz="89972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767" b="0" i="0" u="none" strike="noStrike" cap="none" spc="0" normalizeH="0" baseline="0">
                  <a:ln>
                    <a:noFill/>
                  </a:ln>
                  <a:solidFill>
                    <a:srgbClr val="333639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4pPr>
              <a:lvl5pPr marL="0" marR="0" indent="1154043" algn="l" defTabSz="89972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767" b="0" i="0" u="none" strike="noStrike" cap="none" spc="0" normalizeH="0" baseline="0">
                  <a:ln>
                    <a:noFill/>
                  </a:ln>
                  <a:solidFill>
                    <a:srgbClr val="333639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5pPr>
              <a:lvl6pPr marL="0" marR="0" indent="1442555" algn="l" defTabSz="89972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767" b="0" i="0" u="none" strike="noStrike" cap="none" spc="0" normalizeH="0" baseline="0">
                  <a:ln>
                    <a:noFill/>
                  </a:ln>
                  <a:solidFill>
                    <a:srgbClr val="333639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6pPr>
              <a:lvl7pPr marL="0" marR="0" indent="1731066" algn="l" defTabSz="89972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767" b="0" i="0" u="none" strike="noStrike" cap="none" spc="0" normalizeH="0" baseline="0">
                  <a:ln>
                    <a:noFill/>
                  </a:ln>
                  <a:solidFill>
                    <a:srgbClr val="333639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7pPr>
              <a:lvl8pPr marL="0" marR="0" indent="2019576" algn="l" defTabSz="89972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767" b="0" i="0" u="none" strike="noStrike" cap="none" spc="0" normalizeH="0" baseline="0">
                  <a:ln>
                    <a:noFill/>
                  </a:ln>
                  <a:solidFill>
                    <a:srgbClr val="333639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8pPr>
              <a:lvl9pPr marL="0" marR="0" indent="2308087" algn="l" defTabSz="89972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767" b="0" i="0" u="none" strike="noStrike" cap="none" spc="0" normalizeH="0" baseline="0">
                  <a:ln>
                    <a:noFill/>
                  </a:ln>
                  <a:solidFill>
                    <a:srgbClr val="333639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9pPr>
            </a:lstStyle>
            <a:p>
              <a:pPr algn="just"/>
              <a:r>
                <a:rPr lang="ru-RU" sz="1800" b="1" dirty="0">
                  <a:solidFill>
                    <a:srgbClr val="004F9F"/>
                  </a:solidFill>
                  <a:latin typeface="Arial" pitchFamily="34" charset="0"/>
                  <a:cs typeface="Arial" pitchFamily="34" charset="0"/>
                </a:rPr>
                <a:t>6</a:t>
              </a:r>
            </a:p>
          </p:txBody>
        </p:sp>
        <p:sp>
          <p:nvSpPr>
            <p:cNvPr id="51" name="TextBox 3"/>
            <p:cNvSpPr txBox="1"/>
            <p:nvPr/>
          </p:nvSpPr>
          <p:spPr>
            <a:xfrm>
              <a:off x="8344247" y="3777043"/>
              <a:ext cx="335282" cy="3950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69619" tIns="69619" rIns="69619" bIns="69619" numCol="1" spcCol="46764" rtlCol="0" anchor="t">
              <a:spAutoFit/>
            </a:bodyPr>
            <a:lstStyle>
              <a:defPPr marL="0" marR="0" indent="0" algn="l" defTabSz="577022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36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89972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767" b="0" i="0" u="none" strike="noStrike" cap="none" spc="0" normalizeH="0" baseline="0">
                  <a:ln>
                    <a:noFill/>
                  </a:ln>
                  <a:solidFill>
                    <a:srgbClr val="333639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1pPr>
              <a:lvl2pPr marL="0" marR="0" indent="288511" algn="l" defTabSz="89972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767" b="0" i="0" u="none" strike="noStrike" cap="none" spc="0" normalizeH="0" baseline="0">
                  <a:ln>
                    <a:noFill/>
                  </a:ln>
                  <a:solidFill>
                    <a:srgbClr val="333639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2pPr>
              <a:lvl3pPr marL="0" marR="0" indent="577022" algn="l" defTabSz="89972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767" b="0" i="0" u="none" strike="noStrike" cap="none" spc="0" normalizeH="0" baseline="0">
                  <a:ln>
                    <a:noFill/>
                  </a:ln>
                  <a:solidFill>
                    <a:srgbClr val="333639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3pPr>
              <a:lvl4pPr marL="0" marR="0" indent="865532" algn="l" defTabSz="89972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767" b="0" i="0" u="none" strike="noStrike" cap="none" spc="0" normalizeH="0" baseline="0">
                  <a:ln>
                    <a:noFill/>
                  </a:ln>
                  <a:solidFill>
                    <a:srgbClr val="333639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4pPr>
              <a:lvl5pPr marL="0" marR="0" indent="1154043" algn="l" defTabSz="89972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767" b="0" i="0" u="none" strike="noStrike" cap="none" spc="0" normalizeH="0" baseline="0">
                  <a:ln>
                    <a:noFill/>
                  </a:ln>
                  <a:solidFill>
                    <a:srgbClr val="333639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5pPr>
              <a:lvl6pPr marL="0" marR="0" indent="1442555" algn="l" defTabSz="89972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767" b="0" i="0" u="none" strike="noStrike" cap="none" spc="0" normalizeH="0" baseline="0">
                  <a:ln>
                    <a:noFill/>
                  </a:ln>
                  <a:solidFill>
                    <a:srgbClr val="333639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6pPr>
              <a:lvl7pPr marL="0" marR="0" indent="1731066" algn="l" defTabSz="89972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767" b="0" i="0" u="none" strike="noStrike" cap="none" spc="0" normalizeH="0" baseline="0">
                  <a:ln>
                    <a:noFill/>
                  </a:ln>
                  <a:solidFill>
                    <a:srgbClr val="333639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7pPr>
              <a:lvl8pPr marL="0" marR="0" indent="2019576" algn="l" defTabSz="89972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767" b="0" i="0" u="none" strike="noStrike" cap="none" spc="0" normalizeH="0" baseline="0">
                  <a:ln>
                    <a:noFill/>
                  </a:ln>
                  <a:solidFill>
                    <a:srgbClr val="333639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8pPr>
              <a:lvl9pPr marL="0" marR="0" indent="2308087" algn="l" defTabSz="89972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767" b="0" i="0" u="none" strike="noStrike" cap="none" spc="0" normalizeH="0" baseline="0">
                  <a:ln>
                    <a:noFill/>
                  </a:ln>
                  <a:solidFill>
                    <a:srgbClr val="333639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9pPr>
            </a:lstStyle>
            <a:p>
              <a:pPr algn="just"/>
              <a:r>
                <a:rPr lang="ru-RU" sz="1800" b="1" dirty="0">
                  <a:solidFill>
                    <a:srgbClr val="004F9F"/>
                  </a:solidFill>
                  <a:latin typeface="Arial" pitchFamily="34" charset="0"/>
                  <a:cs typeface="Arial" pitchFamily="34" charset="0"/>
                </a:rPr>
                <a:t>5</a:t>
              </a:r>
            </a:p>
          </p:txBody>
        </p:sp>
        <p:cxnSp>
          <p:nvCxnSpPr>
            <p:cNvPr id="55" name="Прямая соединительная линия 54"/>
            <p:cNvCxnSpPr/>
            <p:nvPr/>
          </p:nvCxnSpPr>
          <p:spPr>
            <a:xfrm flipH="1">
              <a:off x="7423910" y="2220153"/>
              <a:ext cx="840588" cy="620868"/>
            </a:xfrm>
            <a:prstGeom prst="line">
              <a:avLst/>
            </a:prstGeom>
            <a:ln w="12700"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3"/>
            <p:cNvSpPr txBox="1"/>
            <p:nvPr/>
          </p:nvSpPr>
          <p:spPr>
            <a:xfrm>
              <a:off x="5521379" y="2687128"/>
              <a:ext cx="335282" cy="3950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69619" tIns="69619" rIns="69619" bIns="69619" numCol="1" spcCol="46764" rtlCol="0" anchor="t">
              <a:spAutoFit/>
            </a:bodyPr>
            <a:lstStyle>
              <a:defPPr marL="0" marR="0" indent="0" algn="l" defTabSz="577022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36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89972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767" b="0" i="0" u="none" strike="noStrike" cap="none" spc="0" normalizeH="0" baseline="0">
                  <a:ln>
                    <a:noFill/>
                  </a:ln>
                  <a:solidFill>
                    <a:srgbClr val="333639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1pPr>
              <a:lvl2pPr marL="0" marR="0" indent="288511" algn="l" defTabSz="89972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767" b="0" i="0" u="none" strike="noStrike" cap="none" spc="0" normalizeH="0" baseline="0">
                  <a:ln>
                    <a:noFill/>
                  </a:ln>
                  <a:solidFill>
                    <a:srgbClr val="333639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2pPr>
              <a:lvl3pPr marL="0" marR="0" indent="577022" algn="l" defTabSz="89972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767" b="0" i="0" u="none" strike="noStrike" cap="none" spc="0" normalizeH="0" baseline="0">
                  <a:ln>
                    <a:noFill/>
                  </a:ln>
                  <a:solidFill>
                    <a:srgbClr val="333639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3pPr>
              <a:lvl4pPr marL="0" marR="0" indent="865532" algn="l" defTabSz="89972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767" b="0" i="0" u="none" strike="noStrike" cap="none" spc="0" normalizeH="0" baseline="0">
                  <a:ln>
                    <a:noFill/>
                  </a:ln>
                  <a:solidFill>
                    <a:srgbClr val="333639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4pPr>
              <a:lvl5pPr marL="0" marR="0" indent="1154043" algn="l" defTabSz="89972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767" b="0" i="0" u="none" strike="noStrike" cap="none" spc="0" normalizeH="0" baseline="0">
                  <a:ln>
                    <a:noFill/>
                  </a:ln>
                  <a:solidFill>
                    <a:srgbClr val="333639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5pPr>
              <a:lvl6pPr marL="0" marR="0" indent="1442555" algn="l" defTabSz="89972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767" b="0" i="0" u="none" strike="noStrike" cap="none" spc="0" normalizeH="0" baseline="0">
                  <a:ln>
                    <a:noFill/>
                  </a:ln>
                  <a:solidFill>
                    <a:srgbClr val="333639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6pPr>
              <a:lvl7pPr marL="0" marR="0" indent="1731066" algn="l" defTabSz="89972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767" b="0" i="0" u="none" strike="noStrike" cap="none" spc="0" normalizeH="0" baseline="0">
                  <a:ln>
                    <a:noFill/>
                  </a:ln>
                  <a:solidFill>
                    <a:srgbClr val="333639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7pPr>
              <a:lvl8pPr marL="0" marR="0" indent="2019576" algn="l" defTabSz="89972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767" b="0" i="0" u="none" strike="noStrike" cap="none" spc="0" normalizeH="0" baseline="0">
                  <a:ln>
                    <a:noFill/>
                  </a:ln>
                  <a:solidFill>
                    <a:srgbClr val="333639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8pPr>
              <a:lvl9pPr marL="0" marR="0" indent="2308087" algn="l" defTabSz="89972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767" b="0" i="0" u="none" strike="noStrike" cap="none" spc="0" normalizeH="0" baseline="0">
                  <a:ln>
                    <a:noFill/>
                  </a:ln>
                  <a:solidFill>
                    <a:srgbClr val="333639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9pPr>
            </a:lstStyle>
            <a:p>
              <a:pPr algn="just"/>
              <a:r>
                <a:rPr lang="ru-RU" sz="1800" b="1" dirty="0">
                  <a:solidFill>
                    <a:srgbClr val="004F9F"/>
                  </a:solidFill>
                  <a:latin typeface="Arial" pitchFamily="34" charset="0"/>
                  <a:cs typeface="Arial" pitchFamily="34" charset="0"/>
                </a:rPr>
                <a:t>7</a:t>
              </a:r>
            </a:p>
          </p:txBody>
        </p:sp>
        <p:cxnSp>
          <p:nvCxnSpPr>
            <p:cNvPr id="57" name="Прямая соединительная линия 56"/>
            <p:cNvCxnSpPr/>
            <p:nvPr/>
          </p:nvCxnSpPr>
          <p:spPr>
            <a:xfrm flipV="1">
              <a:off x="5776837" y="2530587"/>
              <a:ext cx="970831" cy="353420"/>
            </a:xfrm>
            <a:prstGeom prst="line">
              <a:avLst/>
            </a:prstGeom>
            <a:ln w="12700"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Прямая соединительная линия 62"/>
            <p:cNvCxnSpPr/>
            <p:nvPr/>
          </p:nvCxnSpPr>
          <p:spPr>
            <a:xfrm flipH="1">
              <a:off x="7729670" y="2977276"/>
              <a:ext cx="726735" cy="415377"/>
            </a:xfrm>
            <a:prstGeom prst="line">
              <a:avLst/>
            </a:prstGeom>
            <a:ln w="12700"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3"/>
            <p:cNvSpPr txBox="1"/>
            <p:nvPr/>
          </p:nvSpPr>
          <p:spPr>
            <a:xfrm>
              <a:off x="8424109" y="2725444"/>
              <a:ext cx="335282" cy="3950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69619" tIns="69619" rIns="69619" bIns="69619" numCol="1" spcCol="46764" rtlCol="0" anchor="t">
              <a:spAutoFit/>
            </a:bodyPr>
            <a:lstStyle>
              <a:defPPr marL="0" marR="0" indent="0" algn="l" defTabSz="577022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36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89972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767" b="0" i="0" u="none" strike="noStrike" cap="none" spc="0" normalizeH="0" baseline="0">
                  <a:ln>
                    <a:noFill/>
                  </a:ln>
                  <a:solidFill>
                    <a:srgbClr val="333639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1pPr>
              <a:lvl2pPr marL="0" marR="0" indent="288511" algn="l" defTabSz="89972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767" b="0" i="0" u="none" strike="noStrike" cap="none" spc="0" normalizeH="0" baseline="0">
                  <a:ln>
                    <a:noFill/>
                  </a:ln>
                  <a:solidFill>
                    <a:srgbClr val="333639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2pPr>
              <a:lvl3pPr marL="0" marR="0" indent="577022" algn="l" defTabSz="89972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767" b="0" i="0" u="none" strike="noStrike" cap="none" spc="0" normalizeH="0" baseline="0">
                  <a:ln>
                    <a:noFill/>
                  </a:ln>
                  <a:solidFill>
                    <a:srgbClr val="333639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3pPr>
              <a:lvl4pPr marL="0" marR="0" indent="865532" algn="l" defTabSz="89972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767" b="0" i="0" u="none" strike="noStrike" cap="none" spc="0" normalizeH="0" baseline="0">
                  <a:ln>
                    <a:noFill/>
                  </a:ln>
                  <a:solidFill>
                    <a:srgbClr val="333639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4pPr>
              <a:lvl5pPr marL="0" marR="0" indent="1154043" algn="l" defTabSz="89972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767" b="0" i="0" u="none" strike="noStrike" cap="none" spc="0" normalizeH="0" baseline="0">
                  <a:ln>
                    <a:noFill/>
                  </a:ln>
                  <a:solidFill>
                    <a:srgbClr val="333639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5pPr>
              <a:lvl6pPr marL="0" marR="0" indent="1442555" algn="l" defTabSz="89972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767" b="0" i="0" u="none" strike="noStrike" cap="none" spc="0" normalizeH="0" baseline="0">
                  <a:ln>
                    <a:noFill/>
                  </a:ln>
                  <a:solidFill>
                    <a:srgbClr val="333639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6pPr>
              <a:lvl7pPr marL="0" marR="0" indent="1731066" algn="l" defTabSz="89972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767" b="0" i="0" u="none" strike="noStrike" cap="none" spc="0" normalizeH="0" baseline="0">
                  <a:ln>
                    <a:noFill/>
                  </a:ln>
                  <a:solidFill>
                    <a:srgbClr val="333639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7pPr>
              <a:lvl8pPr marL="0" marR="0" indent="2019576" algn="l" defTabSz="89972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767" b="0" i="0" u="none" strike="noStrike" cap="none" spc="0" normalizeH="0" baseline="0">
                  <a:ln>
                    <a:noFill/>
                  </a:ln>
                  <a:solidFill>
                    <a:srgbClr val="333639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8pPr>
              <a:lvl9pPr marL="0" marR="0" indent="2308087" algn="l" defTabSz="89972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767" b="0" i="0" u="none" strike="noStrike" cap="none" spc="0" normalizeH="0" baseline="0">
                  <a:ln>
                    <a:noFill/>
                  </a:ln>
                  <a:solidFill>
                    <a:srgbClr val="333639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9pPr>
            </a:lstStyle>
            <a:p>
              <a:pPr algn="just"/>
              <a:r>
                <a:rPr lang="ru-RU" sz="1800" b="1" dirty="0">
                  <a:solidFill>
                    <a:srgbClr val="004F9F"/>
                  </a:solidFill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cxnSp>
          <p:nvCxnSpPr>
            <p:cNvPr id="65" name="Прямая соединительная линия 64"/>
            <p:cNvCxnSpPr/>
            <p:nvPr/>
          </p:nvCxnSpPr>
          <p:spPr>
            <a:xfrm flipH="1">
              <a:off x="6693275" y="1352771"/>
              <a:ext cx="667538" cy="211610"/>
            </a:xfrm>
            <a:prstGeom prst="line">
              <a:avLst/>
            </a:prstGeom>
            <a:ln w="12700"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3"/>
            <p:cNvSpPr txBox="1"/>
            <p:nvPr/>
          </p:nvSpPr>
          <p:spPr>
            <a:xfrm>
              <a:off x="7366167" y="1103426"/>
              <a:ext cx="335282" cy="3950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69619" tIns="69619" rIns="69619" bIns="69619" numCol="1" spcCol="46764" rtlCol="0" anchor="t">
              <a:spAutoFit/>
            </a:bodyPr>
            <a:lstStyle>
              <a:defPPr marL="0" marR="0" indent="0" algn="l" defTabSz="577022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36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89972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767" b="0" i="0" u="none" strike="noStrike" cap="none" spc="0" normalizeH="0" baseline="0">
                  <a:ln>
                    <a:noFill/>
                  </a:ln>
                  <a:solidFill>
                    <a:srgbClr val="333639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1pPr>
              <a:lvl2pPr marL="0" marR="0" indent="288511" algn="l" defTabSz="89972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767" b="0" i="0" u="none" strike="noStrike" cap="none" spc="0" normalizeH="0" baseline="0">
                  <a:ln>
                    <a:noFill/>
                  </a:ln>
                  <a:solidFill>
                    <a:srgbClr val="333639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2pPr>
              <a:lvl3pPr marL="0" marR="0" indent="577022" algn="l" defTabSz="89972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767" b="0" i="0" u="none" strike="noStrike" cap="none" spc="0" normalizeH="0" baseline="0">
                  <a:ln>
                    <a:noFill/>
                  </a:ln>
                  <a:solidFill>
                    <a:srgbClr val="333639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3pPr>
              <a:lvl4pPr marL="0" marR="0" indent="865532" algn="l" defTabSz="89972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767" b="0" i="0" u="none" strike="noStrike" cap="none" spc="0" normalizeH="0" baseline="0">
                  <a:ln>
                    <a:noFill/>
                  </a:ln>
                  <a:solidFill>
                    <a:srgbClr val="333639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4pPr>
              <a:lvl5pPr marL="0" marR="0" indent="1154043" algn="l" defTabSz="89972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767" b="0" i="0" u="none" strike="noStrike" cap="none" spc="0" normalizeH="0" baseline="0">
                  <a:ln>
                    <a:noFill/>
                  </a:ln>
                  <a:solidFill>
                    <a:srgbClr val="333639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5pPr>
              <a:lvl6pPr marL="0" marR="0" indent="1442555" algn="l" defTabSz="89972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767" b="0" i="0" u="none" strike="noStrike" cap="none" spc="0" normalizeH="0" baseline="0">
                  <a:ln>
                    <a:noFill/>
                  </a:ln>
                  <a:solidFill>
                    <a:srgbClr val="333639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6pPr>
              <a:lvl7pPr marL="0" marR="0" indent="1731066" algn="l" defTabSz="89972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767" b="0" i="0" u="none" strike="noStrike" cap="none" spc="0" normalizeH="0" baseline="0">
                  <a:ln>
                    <a:noFill/>
                  </a:ln>
                  <a:solidFill>
                    <a:srgbClr val="333639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7pPr>
              <a:lvl8pPr marL="0" marR="0" indent="2019576" algn="l" defTabSz="89972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767" b="0" i="0" u="none" strike="noStrike" cap="none" spc="0" normalizeH="0" baseline="0">
                  <a:ln>
                    <a:noFill/>
                  </a:ln>
                  <a:solidFill>
                    <a:srgbClr val="333639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8pPr>
              <a:lvl9pPr marL="0" marR="0" indent="2308087" algn="l" defTabSz="89972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767" b="0" i="0" u="none" strike="noStrike" cap="none" spc="0" normalizeH="0" baseline="0">
                  <a:ln>
                    <a:noFill/>
                  </a:ln>
                  <a:solidFill>
                    <a:srgbClr val="333639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defRPr>
              </a:lvl9pPr>
            </a:lstStyle>
            <a:p>
              <a:pPr algn="just"/>
              <a:r>
                <a:rPr lang="ru-RU" sz="1800" b="1" dirty="0">
                  <a:solidFill>
                    <a:srgbClr val="004F9F"/>
                  </a:solidFill>
                  <a:latin typeface="Arial" pitchFamily="34" charset="0"/>
                  <a:cs typeface="Arial" pitchFamily="34" charset="0"/>
                </a:rPr>
                <a:t>8</a:t>
              </a:r>
            </a:p>
          </p:txBody>
        </p:sp>
      </p:grpSp>
      <p:cxnSp>
        <p:nvCxnSpPr>
          <p:cNvPr id="6" name="Прямая соединительная линия 5"/>
          <p:cNvCxnSpPr/>
          <p:nvPr/>
        </p:nvCxnSpPr>
        <p:spPr>
          <a:xfrm flipH="1">
            <a:off x="179656" y="0"/>
            <a:ext cx="10569" cy="5143500"/>
          </a:xfrm>
          <a:prstGeom prst="line">
            <a:avLst/>
          </a:prstGeom>
          <a:ln w="2127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>
            <a:off x="359310" y="0"/>
            <a:ext cx="10567" cy="5143500"/>
          </a:xfrm>
          <a:prstGeom prst="line">
            <a:avLst/>
          </a:prstGeom>
          <a:ln w="603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H="1">
            <a:off x="179656" y="0"/>
            <a:ext cx="10569" cy="5143500"/>
          </a:xfrm>
          <a:prstGeom prst="line">
            <a:avLst/>
          </a:prstGeom>
          <a:ln w="2127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H="1">
            <a:off x="359310" y="0"/>
            <a:ext cx="10567" cy="5143500"/>
          </a:xfrm>
          <a:prstGeom prst="line">
            <a:avLst/>
          </a:prstGeom>
          <a:ln w="603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Прямоугольник 59"/>
          <p:cNvSpPr/>
          <p:nvPr/>
        </p:nvSpPr>
        <p:spPr>
          <a:xfrm>
            <a:off x="587540" y="785154"/>
            <a:ext cx="8284287" cy="326197"/>
          </a:xfrm>
          <a:prstGeom prst="rect">
            <a:avLst/>
          </a:prstGeom>
          <a:solidFill>
            <a:srgbClr val="004F9F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75" tIns="35788" rIns="71575" bIns="35788" rtlCol="0" anchor="ctr"/>
          <a:lstStyle/>
          <a:p>
            <a:pPr algn="ctr" defTabSz="704095" hangingPunct="0"/>
            <a:endParaRPr lang="ru-RU" sz="1300" kern="0">
              <a:solidFill>
                <a:prstClr val="white"/>
              </a:solidFill>
              <a:sym typeface="Calibri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738784" y="771550"/>
            <a:ext cx="7954118" cy="349274"/>
          </a:xfrm>
          <a:prstGeom prst="rect">
            <a:avLst/>
          </a:prstGeom>
        </p:spPr>
        <p:txBody>
          <a:bodyPr wrap="square" lIns="71575" tIns="35788" rIns="71575" bIns="35788">
            <a:spAutoFit/>
          </a:bodyPr>
          <a:lstStyle/>
          <a:p>
            <a:pPr algn="ctr" defTabSz="704095" hangingPunct="0"/>
            <a:r>
              <a:rPr lang="ru-RU" b="1" kern="0" dirty="0">
                <a:solidFill>
                  <a:prstClr val="white"/>
                </a:solidFill>
                <a:sym typeface="Calibri"/>
              </a:rPr>
              <a:t>КОМПЛЕКСНОЕ  РАЗВИТИЕ  ТЕРРИТОРИЙ </a:t>
            </a:r>
          </a:p>
        </p:txBody>
      </p:sp>
      <p:sp>
        <p:nvSpPr>
          <p:cNvPr id="121" name="Номер слайда 5"/>
          <p:cNvSpPr>
            <a:spLocks noGrp="1"/>
          </p:cNvSpPr>
          <p:nvPr/>
        </p:nvSpPr>
        <p:spPr bwMode="auto">
          <a:xfrm>
            <a:off x="8096535" y="89086"/>
            <a:ext cx="827059" cy="55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899503" eaLnBrk="1" fontAlgn="auto" hangingPunct="0">
              <a:spcBef>
                <a:spcPts val="0"/>
              </a:spcBef>
              <a:spcAft>
                <a:spcPts val="0"/>
              </a:spcAft>
            </a:pPr>
            <a:r>
              <a:rPr lang="ru-RU" altLang="ru-RU" sz="3200" dirty="0">
                <a:solidFill>
                  <a:srgbClr val="B7C6CF"/>
                </a:solidFill>
                <a:latin typeface="+mn-lt"/>
                <a:ea typeface="Times New Roman" charset="0"/>
                <a:cs typeface="Times New Roman" charset="0"/>
                <a:sym typeface="Calibri"/>
              </a:rPr>
              <a:t>6</a:t>
            </a:r>
          </a:p>
        </p:txBody>
      </p:sp>
      <p:pic>
        <p:nvPicPr>
          <p:cNvPr id="38" name="Изображение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17" y="37105"/>
            <a:ext cx="1928997" cy="604521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2987824" y="268655"/>
            <a:ext cx="5168712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400" dirty="0">
                <a:solidFill>
                  <a:srgbClr val="004F9F"/>
                </a:solidFill>
                <a:ea typeface="Times New Roman" charset="0"/>
                <a:cs typeface="Times New Roman" charset="0"/>
              </a:rPr>
              <a:t>О ПРИОРИТЕТАХ СОЦИАЛЬНО-ЭКОНОМИЧЕСКОГО  РАЗВИТИЯ ГОРОДА ЯРОСЛАВЛЯ</a:t>
            </a:r>
          </a:p>
        </p:txBody>
      </p:sp>
      <p:sp>
        <p:nvSpPr>
          <p:cNvPr id="49" name="Прямоугольник 1"/>
          <p:cNvSpPr/>
          <p:nvPr/>
        </p:nvSpPr>
        <p:spPr>
          <a:xfrm>
            <a:off x="5508104" y="4497059"/>
            <a:ext cx="352839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/>
              <a:t>Общий жилищный фонд при реализации КРТ составит </a:t>
            </a:r>
            <a:r>
              <a:rPr lang="ru-RU" sz="1300" b="1" dirty="0"/>
              <a:t>659 975 </a:t>
            </a:r>
            <a:r>
              <a:rPr lang="ru-RU" sz="1300" dirty="0"/>
              <a:t>кв. м</a:t>
            </a:r>
          </a:p>
        </p:txBody>
      </p:sp>
    </p:spTree>
    <p:extLst>
      <p:ext uri="{BB962C8B-B14F-4D97-AF65-F5344CB8AC3E}">
        <p14:creationId xmlns:p14="http://schemas.microsoft.com/office/powerpoint/2010/main" val="372924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 flipH="1">
            <a:off x="179656" y="0"/>
            <a:ext cx="10569" cy="5143500"/>
          </a:xfrm>
          <a:prstGeom prst="line">
            <a:avLst/>
          </a:prstGeom>
          <a:ln w="2127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>
            <a:off x="359310" y="0"/>
            <a:ext cx="10567" cy="5143500"/>
          </a:xfrm>
          <a:prstGeom prst="line">
            <a:avLst/>
          </a:prstGeom>
          <a:ln w="603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H="1">
            <a:off x="179656" y="0"/>
            <a:ext cx="10569" cy="5143500"/>
          </a:xfrm>
          <a:prstGeom prst="line">
            <a:avLst/>
          </a:prstGeom>
          <a:ln w="2127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H="1">
            <a:off x="359310" y="0"/>
            <a:ext cx="10567" cy="5143500"/>
          </a:xfrm>
          <a:prstGeom prst="line">
            <a:avLst/>
          </a:prstGeom>
          <a:ln w="603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Прямоугольник 59"/>
          <p:cNvSpPr/>
          <p:nvPr/>
        </p:nvSpPr>
        <p:spPr>
          <a:xfrm>
            <a:off x="587540" y="785154"/>
            <a:ext cx="8284287" cy="326197"/>
          </a:xfrm>
          <a:prstGeom prst="rect">
            <a:avLst/>
          </a:prstGeom>
          <a:solidFill>
            <a:srgbClr val="004F9F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75" tIns="35788" rIns="71575" bIns="35788" rtlCol="0" anchor="ctr"/>
          <a:lstStyle/>
          <a:p>
            <a:pPr algn="ctr" defTabSz="704095" hangingPunct="0"/>
            <a:endParaRPr lang="ru-RU" sz="1300" kern="0">
              <a:solidFill>
                <a:prstClr val="white"/>
              </a:solidFill>
              <a:sym typeface="Calibri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738784" y="771550"/>
            <a:ext cx="7954118" cy="349274"/>
          </a:xfrm>
          <a:prstGeom prst="rect">
            <a:avLst/>
          </a:prstGeom>
        </p:spPr>
        <p:txBody>
          <a:bodyPr wrap="square" lIns="71575" tIns="35788" rIns="71575" bIns="35788">
            <a:spAutoFit/>
          </a:bodyPr>
          <a:lstStyle/>
          <a:p>
            <a:pPr algn="ctr" defTabSz="704095" hangingPunct="0"/>
            <a:r>
              <a:rPr lang="ru-RU" b="1" kern="0">
                <a:solidFill>
                  <a:prstClr val="white"/>
                </a:solidFill>
                <a:sym typeface="Calibri"/>
              </a:rPr>
              <a:t>БЛАГОУСТРОЙСТВО И </a:t>
            </a:r>
            <a:r>
              <a:rPr lang="ru-RU" b="1" kern="0" dirty="0">
                <a:solidFill>
                  <a:prstClr val="white"/>
                </a:solidFill>
                <a:sym typeface="Calibri"/>
              </a:rPr>
              <a:t>ОЗЕЛЕНЕНИЕ</a:t>
            </a:r>
          </a:p>
        </p:txBody>
      </p:sp>
      <p:sp>
        <p:nvSpPr>
          <p:cNvPr id="121" name="Номер слайда 5"/>
          <p:cNvSpPr>
            <a:spLocks noGrp="1"/>
          </p:cNvSpPr>
          <p:nvPr/>
        </p:nvSpPr>
        <p:spPr bwMode="auto">
          <a:xfrm>
            <a:off x="8096535" y="89086"/>
            <a:ext cx="827059" cy="55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899503" eaLnBrk="1" fontAlgn="auto" hangingPunct="0">
              <a:spcBef>
                <a:spcPts val="0"/>
              </a:spcBef>
              <a:spcAft>
                <a:spcPts val="0"/>
              </a:spcAft>
            </a:pPr>
            <a:r>
              <a:rPr lang="ru-RU" altLang="ru-RU" sz="3200" dirty="0">
                <a:solidFill>
                  <a:srgbClr val="B7C6CF"/>
                </a:solidFill>
                <a:latin typeface="+mn-lt"/>
                <a:ea typeface="Times New Roman" charset="0"/>
                <a:cs typeface="Times New Roman" charset="0"/>
                <a:sym typeface="Calibri"/>
              </a:rPr>
              <a:t>7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87498" y="555526"/>
            <a:ext cx="3714774" cy="977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</a:pPr>
            <a:r>
              <a:rPr lang="ru-RU" sz="2400" dirty="0">
                <a:solidFill>
                  <a:srgbClr val="B85808"/>
                </a:solidFill>
              </a:rPr>
              <a:t>   </a:t>
            </a:r>
          </a:p>
          <a:p>
            <a:pPr>
              <a:lnSpc>
                <a:spcPts val="2300"/>
              </a:lnSpc>
            </a:pPr>
            <a:endParaRPr lang="ru-RU" sz="2400" dirty="0">
              <a:solidFill>
                <a:srgbClr val="B85808"/>
              </a:solidFill>
            </a:endParaRPr>
          </a:p>
          <a:p>
            <a:pPr>
              <a:lnSpc>
                <a:spcPts val="2300"/>
              </a:lnSpc>
            </a:pPr>
            <a:endParaRPr lang="ru-RU" sz="2400" dirty="0">
              <a:solidFill>
                <a:srgbClr val="B85808"/>
              </a:solidFill>
            </a:endParaRPr>
          </a:p>
        </p:txBody>
      </p:sp>
      <p:pic>
        <p:nvPicPr>
          <p:cNvPr id="62" name="Изображение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17" y="37105"/>
            <a:ext cx="1928997" cy="604521"/>
          </a:xfrm>
          <a:prstGeom prst="rect">
            <a:avLst/>
          </a:prstGeom>
        </p:spPr>
      </p:pic>
      <p:sp>
        <p:nvSpPr>
          <p:cNvPr id="3" name="AutoShape 2" descr="https://arch.rkomi.ru/uploads/images/logotipjpg_165424728229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6" descr="https://cdn-icons-png.flaticon.com/512/2424/2424877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https://cdn-icons-png.flaticon.com/512/2424/2424877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2987824" y="268655"/>
            <a:ext cx="5168712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400" dirty="0">
                <a:solidFill>
                  <a:srgbClr val="004F9F"/>
                </a:solidFill>
                <a:ea typeface="Times New Roman" charset="0"/>
                <a:cs typeface="Times New Roman" charset="0"/>
              </a:rPr>
              <a:t>О ПРИОРИТЕТАХ СОЦИАЛЬНО-ЭКОНОМИЧЕСКОГО  РАЗВИТИЯ ГОРОДА ЯРОСЛАВЛЯ</a:t>
            </a:r>
          </a:p>
        </p:txBody>
      </p:sp>
      <p:pic>
        <p:nvPicPr>
          <p:cNvPr id="4" name="Picture 1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219"/>
          <a:stretch/>
        </p:blipFill>
        <p:spPr bwMode="auto">
          <a:xfrm>
            <a:off x="3450109" y="2780124"/>
            <a:ext cx="2662402" cy="1394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https://svob.amurobl.ru/upload/iblock/630/630f12ccb39358160d68e31105ad688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889" b="14906"/>
          <a:stretch/>
        </p:blipFill>
        <p:spPr bwMode="auto">
          <a:xfrm>
            <a:off x="6158072" y="1221460"/>
            <a:ext cx="2654143" cy="149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62"/>
          <p:cNvSpPr/>
          <p:nvPr/>
        </p:nvSpPr>
        <p:spPr>
          <a:xfrm>
            <a:off x="539552" y="1133323"/>
            <a:ext cx="282295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C00000"/>
              </a:buClr>
            </a:pPr>
            <a:r>
              <a:rPr lang="ru-RU" sz="1400" b="1" dirty="0">
                <a:solidFill>
                  <a:srgbClr val="004F9F"/>
                </a:solidFill>
                <a:ea typeface="Times New Roman" charset="0"/>
                <a:cs typeface="Times New Roman" charset="0"/>
              </a:rPr>
              <a:t>2023 год </a:t>
            </a:r>
          </a:p>
          <a:p>
            <a:pPr lvl="0">
              <a:buClr>
                <a:srgbClr val="C00000"/>
              </a:buClr>
            </a:pPr>
            <a:r>
              <a:rPr lang="ru-RU" sz="1400" b="1" dirty="0"/>
              <a:t>БЛАГОУСТРОЕНО </a:t>
            </a:r>
          </a:p>
          <a:p>
            <a:pPr lvl="0">
              <a:buClr>
                <a:srgbClr val="C00000"/>
              </a:buClr>
            </a:pPr>
            <a:r>
              <a:rPr lang="ru-RU" sz="1400" b="1" dirty="0">
                <a:solidFill>
                  <a:srgbClr val="004F9F"/>
                </a:solidFill>
                <a:ea typeface="Times New Roman" charset="0"/>
                <a:cs typeface="Times New Roman" charset="0"/>
              </a:rPr>
              <a:t>38</a:t>
            </a:r>
            <a:r>
              <a:rPr lang="ru-RU" sz="1400" b="1" dirty="0"/>
              <a:t> </a:t>
            </a:r>
            <a:r>
              <a:rPr lang="ru-RU" sz="1400" dirty="0">
                <a:solidFill>
                  <a:srgbClr val="004F9F"/>
                </a:solidFill>
                <a:cs typeface="Times New Roman" charset="0"/>
              </a:rPr>
              <a:t>двор</a:t>
            </a:r>
            <a:r>
              <a:rPr lang="ru-RU" sz="1400" dirty="0">
                <a:solidFill>
                  <a:srgbClr val="004F9F"/>
                </a:solidFill>
                <a:ea typeface="Times New Roman" charset="0"/>
                <a:cs typeface="Times New Roman" charset="0"/>
              </a:rPr>
              <a:t>овых территорий</a:t>
            </a:r>
          </a:p>
          <a:p>
            <a:pPr>
              <a:buClr>
                <a:srgbClr val="C00000"/>
              </a:buClr>
            </a:pPr>
            <a:r>
              <a:rPr lang="ru-RU" sz="1400" b="1" dirty="0">
                <a:solidFill>
                  <a:srgbClr val="004F9F"/>
                </a:solidFill>
                <a:ea typeface="Times New Roman" charset="0"/>
                <a:cs typeface="Times New Roman" charset="0"/>
              </a:rPr>
              <a:t>23</a:t>
            </a:r>
            <a:r>
              <a:rPr lang="ru-RU" sz="1400" b="1" dirty="0"/>
              <a:t> </a:t>
            </a:r>
            <a:r>
              <a:rPr lang="ru-RU" sz="1400" dirty="0">
                <a:solidFill>
                  <a:srgbClr val="004F9F"/>
                </a:solidFill>
                <a:ea typeface="Times New Roman" charset="0"/>
                <a:cs typeface="Times New Roman" charset="0"/>
              </a:rPr>
              <a:t>детских спортивно-игровых площадок</a:t>
            </a:r>
            <a:endParaRPr lang="ru-RU" sz="1400" dirty="0"/>
          </a:p>
          <a:p>
            <a:pPr lvl="0">
              <a:buClr>
                <a:srgbClr val="C00000"/>
              </a:buClr>
            </a:pPr>
            <a:endParaRPr lang="ru-RU" sz="1400" b="1" dirty="0">
              <a:solidFill>
                <a:srgbClr val="004F9F"/>
              </a:solidFill>
              <a:ea typeface="Times New Roman" charset="0"/>
              <a:cs typeface="Times New Roman" charset="0"/>
            </a:endParaRPr>
          </a:p>
          <a:p>
            <a:pPr>
              <a:buClr>
                <a:srgbClr val="C00000"/>
              </a:buClr>
            </a:pPr>
            <a:endParaRPr lang="ru-RU" sz="1400" b="1" dirty="0"/>
          </a:p>
          <a:p>
            <a:pPr>
              <a:buClr>
                <a:srgbClr val="C00000"/>
              </a:buClr>
            </a:pPr>
            <a:endParaRPr lang="ru-RU" sz="1400" b="1" dirty="0"/>
          </a:p>
          <a:p>
            <a:pPr>
              <a:buClr>
                <a:srgbClr val="C00000"/>
              </a:buClr>
            </a:pPr>
            <a:endParaRPr lang="ru-RU" sz="1400" b="1" dirty="0"/>
          </a:p>
          <a:p>
            <a:pPr>
              <a:buClr>
                <a:srgbClr val="C00000"/>
              </a:buClr>
            </a:pPr>
            <a:endParaRPr lang="ru-RU" sz="1400" b="1" dirty="0"/>
          </a:p>
          <a:p>
            <a:pPr>
              <a:buClr>
                <a:srgbClr val="C00000"/>
              </a:buClr>
            </a:pPr>
            <a:endParaRPr lang="ru-RU" sz="1400" b="1" dirty="0"/>
          </a:p>
          <a:p>
            <a:pPr>
              <a:buClr>
                <a:srgbClr val="C00000"/>
              </a:buClr>
            </a:pPr>
            <a:r>
              <a:rPr lang="ru-RU" sz="1400" b="1" dirty="0"/>
              <a:t>3 общественных территории:</a:t>
            </a:r>
          </a:p>
          <a:p>
            <a:pPr marL="361950" lvl="1" indent="-276225">
              <a:buClr>
                <a:srgbClr val="004F9F"/>
              </a:buClr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rgbClr val="004F9F"/>
                </a:solidFill>
                <a:ea typeface="Times New Roman" charset="0"/>
                <a:cs typeface="Times New Roman" charset="0"/>
              </a:rPr>
              <a:t>Юбилейный парк</a:t>
            </a:r>
          </a:p>
          <a:p>
            <a:pPr marL="361950" lvl="1" indent="-276225">
              <a:buClr>
                <a:srgbClr val="004F9F"/>
              </a:buClr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rgbClr val="004F9F"/>
                </a:solidFill>
                <a:ea typeface="Times New Roman" charset="0"/>
                <a:cs typeface="Times New Roman" charset="0"/>
              </a:rPr>
              <a:t>скверы на площади Труда</a:t>
            </a:r>
          </a:p>
          <a:p>
            <a:pPr marL="361950" lvl="1" indent="-276225">
              <a:buClr>
                <a:srgbClr val="004F9F"/>
              </a:buClr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rgbClr val="004F9F"/>
                </a:solidFill>
                <a:ea typeface="Times New Roman" charset="0"/>
                <a:cs typeface="Times New Roman" charset="0"/>
              </a:rPr>
              <a:t>Павловский парк</a:t>
            </a:r>
          </a:p>
        </p:txBody>
      </p:sp>
      <p:sp>
        <p:nvSpPr>
          <p:cNvPr id="12" name="TextBox 63"/>
          <p:cNvSpPr txBox="1"/>
          <p:nvPr/>
        </p:nvSpPr>
        <p:spPr>
          <a:xfrm>
            <a:off x="3362509" y="1131590"/>
            <a:ext cx="2865642" cy="1661985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en-US" sz="1400" b="1" dirty="0">
                <a:solidFill>
                  <a:srgbClr val="004F9F"/>
                </a:solidFill>
                <a:ea typeface="Times New Roman" charset="0"/>
                <a:cs typeface="Times New Roman" charset="0"/>
              </a:rPr>
              <a:t>2024</a:t>
            </a:r>
            <a:r>
              <a:rPr lang="ru-RU" sz="1400" b="1" dirty="0">
                <a:solidFill>
                  <a:srgbClr val="004F9F"/>
                </a:solidFill>
                <a:ea typeface="Times New Roman" charset="0"/>
                <a:cs typeface="Times New Roman" charset="0"/>
              </a:rPr>
              <a:t> год</a:t>
            </a:r>
          </a:p>
          <a:p>
            <a:pPr lvl="0">
              <a:buClr>
                <a:srgbClr val="C00000"/>
              </a:buClr>
            </a:pPr>
            <a:r>
              <a:rPr lang="ru-RU" sz="1400" b="1" dirty="0"/>
              <a:t>БЛАГОУСТРОЙСТВО</a:t>
            </a:r>
            <a:r>
              <a:rPr lang="ru-RU" sz="1600" b="1" dirty="0"/>
              <a:t> </a:t>
            </a:r>
          </a:p>
          <a:p>
            <a:pPr marL="0" lvl="1">
              <a:buClr>
                <a:srgbClr val="C00000"/>
              </a:buClr>
            </a:pPr>
            <a:r>
              <a:rPr lang="ru-RU" sz="1400" b="1" dirty="0">
                <a:solidFill>
                  <a:srgbClr val="004F9F"/>
                </a:solidFill>
                <a:cs typeface="Times New Roman" charset="0"/>
              </a:rPr>
              <a:t>4 </a:t>
            </a:r>
            <a:r>
              <a:rPr lang="ru-RU" sz="1400" dirty="0">
                <a:solidFill>
                  <a:srgbClr val="004F9F"/>
                </a:solidFill>
                <a:cs typeface="Times New Roman" charset="0"/>
              </a:rPr>
              <a:t>общественных территорий</a:t>
            </a:r>
          </a:p>
          <a:p>
            <a:pPr>
              <a:buClr>
                <a:srgbClr val="C00000"/>
              </a:buClr>
            </a:pPr>
            <a:r>
              <a:rPr lang="ru-RU" sz="1400" b="1" dirty="0">
                <a:solidFill>
                  <a:srgbClr val="004F9F"/>
                </a:solidFill>
                <a:ea typeface="Times New Roman" charset="0"/>
                <a:cs typeface="Times New Roman" charset="0"/>
              </a:rPr>
              <a:t>38</a:t>
            </a:r>
            <a:r>
              <a:rPr lang="ru-RU" sz="1400" b="1" dirty="0"/>
              <a:t> </a:t>
            </a:r>
            <a:r>
              <a:rPr lang="ru-RU" sz="1400" dirty="0">
                <a:solidFill>
                  <a:srgbClr val="004F9F"/>
                </a:solidFill>
                <a:cs typeface="Times New Roman" charset="0"/>
              </a:rPr>
              <a:t>двор</a:t>
            </a:r>
            <a:r>
              <a:rPr lang="ru-RU" sz="1400" dirty="0">
                <a:solidFill>
                  <a:srgbClr val="004F9F"/>
                </a:solidFill>
                <a:ea typeface="Times New Roman" charset="0"/>
                <a:cs typeface="Times New Roman" charset="0"/>
              </a:rPr>
              <a:t>овых территорий</a:t>
            </a:r>
          </a:p>
          <a:p>
            <a:pPr>
              <a:buClr>
                <a:srgbClr val="C00000"/>
              </a:buClr>
            </a:pPr>
            <a:r>
              <a:rPr lang="ru-RU" sz="1400" b="1" dirty="0"/>
              <a:t>УСТАНОВКА</a:t>
            </a:r>
            <a:r>
              <a:rPr lang="ru-RU" sz="1600" b="1" dirty="0"/>
              <a:t> </a:t>
            </a:r>
          </a:p>
          <a:p>
            <a:pPr>
              <a:buClr>
                <a:srgbClr val="C00000"/>
              </a:buClr>
            </a:pPr>
            <a:r>
              <a:rPr lang="ru-RU" sz="1400" b="1" dirty="0">
                <a:solidFill>
                  <a:srgbClr val="004F9F"/>
                </a:solidFill>
                <a:ea typeface="Times New Roman" charset="0"/>
                <a:cs typeface="Times New Roman" charset="0"/>
              </a:rPr>
              <a:t>27</a:t>
            </a:r>
            <a:r>
              <a:rPr lang="ru-RU" sz="1400" b="1" dirty="0"/>
              <a:t> </a:t>
            </a:r>
            <a:r>
              <a:rPr lang="ru-RU" sz="1400" dirty="0">
                <a:solidFill>
                  <a:srgbClr val="004F9F"/>
                </a:solidFill>
                <a:ea typeface="Times New Roman" charset="0"/>
                <a:cs typeface="Times New Roman" charset="0"/>
              </a:rPr>
              <a:t>детских спортивно-игровых площадок</a:t>
            </a:r>
            <a:endParaRPr lang="ru-RU" sz="1400" dirty="0"/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" t="32810" r="-244" b="29875"/>
          <a:stretch/>
        </p:blipFill>
        <p:spPr bwMode="auto">
          <a:xfrm>
            <a:off x="630033" y="2283718"/>
            <a:ext cx="2357791" cy="1172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7000"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232"/>
          <a:stretch/>
        </p:blipFill>
        <p:spPr bwMode="auto">
          <a:xfrm flipH="1">
            <a:off x="6158072" y="2760530"/>
            <a:ext cx="2662400" cy="1414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" name="Прямая соединительная линия 90"/>
          <p:cNvCxnSpPr/>
          <p:nvPr/>
        </p:nvCxnSpPr>
        <p:spPr>
          <a:xfrm rot="5400000">
            <a:off x="1868036" y="2770666"/>
            <a:ext cx="2880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9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59" y="1133323"/>
            <a:ext cx="1556878" cy="751749"/>
          </a:xfrm>
          <a:prstGeom prst="rect">
            <a:avLst/>
          </a:prstGeom>
        </p:spPr>
      </p:pic>
      <p:pic>
        <p:nvPicPr>
          <p:cNvPr id="18" name="Рисунок 9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146" y="2643758"/>
            <a:ext cx="733852" cy="711836"/>
          </a:xfrm>
          <a:prstGeom prst="rect">
            <a:avLst/>
          </a:prstGeom>
        </p:spPr>
      </p:pic>
      <p:cxnSp>
        <p:nvCxnSpPr>
          <p:cNvPr id="19" name="Прямая соединительная линия 93"/>
          <p:cNvCxnSpPr/>
          <p:nvPr/>
        </p:nvCxnSpPr>
        <p:spPr>
          <a:xfrm rot="10800000">
            <a:off x="683681" y="4442369"/>
            <a:ext cx="8136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6" descr="https://ustland.ru/media/k2/items/cache/7404346b4f6eaa3697262ea9289c34a3_XL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1" t="24010" r="50629" b="17741"/>
          <a:stretch/>
        </p:blipFill>
        <p:spPr bwMode="auto">
          <a:xfrm>
            <a:off x="2619932" y="1221460"/>
            <a:ext cx="677618" cy="52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39552" y="4491694"/>
            <a:ext cx="2005024" cy="592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300"/>
              </a:lnSpc>
            </a:pPr>
            <a:r>
              <a:rPr lang="ru-RU" sz="1500" b="1" dirty="0"/>
              <a:t>Общероссийское голосование</a:t>
            </a:r>
          </a:p>
          <a:p>
            <a:pPr>
              <a:lnSpc>
                <a:spcPts val="1300"/>
              </a:lnSpc>
            </a:pPr>
            <a:r>
              <a:rPr lang="ru-RU" sz="1400" dirty="0"/>
              <a:t>(жители Ярославля)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267744" y="4569603"/>
            <a:ext cx="9351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5725" lvl="1">
              <a:buClr>
                <a:srgbClr val="004F9F"/>
              </a:buClr>
            </a:pPr>
            <a:r>
              <a:rPr lang="ru-RU" sz="1400" b="1" dirty="0">
                <a:solidFill>
                  <a:srgbClr val="004F9F"/>
                </a:solidFill>
                <a:ea typeface="Times New Roman" charset="0"/>
                <a:cs typeface="Times New Roman" charset="0"/>
              </a:rPr>
              <a:t>2022 год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5613547" y="4576731"/>
            <a:ext cx="9351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5725" lvl="1">
              <a:buClr>
                <a:srgbClr val="004F9F"/>
              </a:buClr>
            </a:pPr>
            <a:r>
              <a:rPr lang="ru-RU" sz="1400" b="1" dirty="0">
                <a:solidFill>
                  <a:srgbClr val="004F9F"/>
                </a:solidFill>
                <a:ea typeface="Times New Roman" charset="0"/>
                <a:cs typeface="Times New Roman" charset="0"/>
              </a:rPr>
              <a:t>2023 год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3201591" y="4503575"/>
            <a:ext cx="9976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22 </a:t>
            </a:r>
            <a:r>
              <a:rPr lang="ru-RU" sz="1400" dirty="0"/>
              <a:t>тыс.</a:t>
            </a:r>
            <a:r>
              <a:rPr lang="ru-RU" dirty="0"/>
              <a:t> </a:t>
            </a:r>
            <a:r>
              <a:rPr lang="ru-RU" sz="1400" dirty="0"/>
              <a:t>жителей 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6547394" y="4503575"/>
            <a:ext cx="10392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64,6 </a:t>
            </a:r>
            <a:r>
              <a:rPr lang="ru-RU" sz="1400" dirty="0"/>
              <a:t>тыс.</a:t>
            </a:r>
            <a:r>
              <a:rPr lang="ru-RU" dirty="0"/>
              <a:t> </a:t>
            </a:r>
            <a:r>
              <a:rPr lang="ru-RU" sz="1400" dirty="0"/>
              <a:t>жителей 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4713068" y="4503575"/>
            <a:ext cx="901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63 </a:t>
            </a:r>
          </a:p>
          <a:p>
            <a:pPr algn="ctr"/>
            <a:r>
              <a:rPr lang="ru-RU" sz="1400" dirty="0"/>
              <a:t>млн руб.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8100392" y="4501825"/>
            <a:ext cx="9150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243,8 </a:t>
            </a:r>
            <a:r>
              <a:rPr lang="ru-RU" sz="1400" dirty="0"/>
              <a:t>млн руб. </a:t>
            </a:r>
          </a:p>
        </p:txBody>
      </p:sp>
      <p:pic>
        <p:nvPicPr>
          <p:cNvPr id="34" name="Picture 8" descr="https://static.tildacdn.com/tild6232-3237-4866-b234-333862613136/pngwingcom_1.png"/>
          <p:cNvPicPr>
            <a:picLocks noChangeAspect="1" noChangeArrowheads="1"/>
          </p:cNvPicPr>
          <p:nvPr/>
        </p:nvPicPr>
        <p:blipFill>
          <a:blip r:embed="rId1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940" y="4588191"/>
            <a:ext cx="516473" cy="39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https://static.tildacdn.com/tild6232-3237-4866-b234-333862613136/pngwingcom_1.png"/>
          <p:cNvPicPr>
            <a:picLocks noChangeAspect="1" noChangeArrowheads="1"/>
          </p:cNvPicPr>
          <p:nvPr/>
        </p:nvPicPr>
        <p:blipFill>
          <a:blip r:embed="rId1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263" y="4566457"/>
            <a:ext cx="516473" cy="39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27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4" t="40023" r="61700" b="36648"/>
          <a:stretch/>
        </p:blipFill>
        <p:spPr bwMode="auto">
          <a:xfrm>
            <a:off x="3440378" y="1145474"/>
            <a:ext cx="2067726" cy="153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4" t="67119" r="61125" b="9973"/>
          <a:stretch/>
        </p:blipFill>
        <p:spPr bwMode="auto">
          <a:xfrm>
            <a:off x="3440378" y="2914957"/>
            <a:ext cx="2157089" cy="152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6" descr="https://ustland.ru/media/k2/items/cache/7404346b4f6eaa3697262ea9289c34a3_X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" t="24010" r="50629" b="17741"/>
          <a:stretch/>
        </p:blipFill>
        <p:spPr bwMode="auto">
          <a:xfrm>
            <a:off x="7937744" y="1135830"/>
            <a:ext cx="896610" cy="68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 flipH="1">
            <a:off x="179656" y="0"/>
            <a:ext cx="10569" cy="5143500"/>
          </a:xfrm>
          <a:prstGeom prst="line">
            <a:avLst/>
          </a:prstGeom>
          <a:ln w="2127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>
            <a:off x="359310" y="0"/>
            <a:ext cx="10567" cy="5143500"/>
          </a:xfrm>
          <a:prstGeom prst="line">
            <a:avLst/>
          </a:prstGeom>
          <a:ln w="603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H="1">
            <a:off x="179656" y="0"/>
            <a:ext cx="10569" cy="5143500"/>
          </a:xfrm>
          <a:prstGeom prst="line">
            <a:avLst/>
          </a:prstGeom>
          <a:ln w="2127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H="1">
            <a:off x="359310" y="0"/>
            <a:ext cx="10567" cy="5143500"/>
          </a:xfrm>
          <a:prstGeom prst="line">
            <a:avLst/>
          </a:prstGeom>
          <a:ln w="603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Прямоугольник 59"/>
          <p:cNvSpPr/>
          <p:nvPr/>
        </p:nvSpPr>
        <p:spPr>
          <a:xfrm>
            <a:off x="587540" y="785154"/>
            <a:ext cx="8284287" cy="326197"/>
          </a:xfrm>
          <a:prstGeom prst="rect">
            <a:avLst/>
          </a:prstGeom>
          <a:solidFill>
            <a:srgbClr val="004F9F"/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75" tIns="35788" rIns="71575" bIns="35788" rtlCol="0" anchor="ctr"/>
          <a:lstStyle/>
          <a:p>
            <a:pPr algn="ctr" defTabSz="704095" hangingPunct="0"/>
            <a:endParaRPr lang="ru-RU" sz="1300" kern="0">
              <a:solidFill>
                <a:prstClr val="white"/>
              </a:solidFill>
              <a:sym typeface="Calibri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738784" y="771550"/>
            <a:ext cx="7954118" cy="349274"/>
          </a:xfrm>
          <a:prstGeom prst="rect">
            <a:avLst/>
          </a:prstGeom>
        </p:spPr>
        <p:txBody>
          <a:bodyPr wrap="square" lIns="71575" tIns="35788" rIns="71575" bIns="35788">
            <a:spAutoFit/>
          </a:bodyPr>
          <a:lstStyle/>
          <a:p>
            <a:pPr algn="ctr" defTabSz="704095" hangingPunct="0"/>
            <a:r>
              <a:rPr lang="ru-RU" b="1" kern="0">
                <a:solidFill>
                  <a:prstClr val="white"/>
                </a:solidFill>
                <a:sym typeface="Calibri"/>
              </a:rPr>
              <a:t>БЛАГОУСТРОЙСТВО И </a:t>
            </a:r>
            <a:r>
              <a:rPr lang="ru-RU" b="1" kern="0" dirty="0">
                <a:solidFill>
                  <a:prstClr val="white"/>
                </a:solidFill>
                <a:sym typeface="Calibri"/>
              </a:rPr>
              <a:t>ОЗЕЛЕНЕНИЕ</a:t>
            </a:r>
          </a:p>
        </p:txBody>
      </p:sp>
      <p:sp>
        <p:nvSpPr>
          <p:cNvPr id="121" name="Номер слайда 5"/>
          <p:cNvSpPr>
            <a:spLocks noGrp="1"/>
          </p:cNvSpPr>
          <p:nvPr/>
        </p:nvSpPr>
        <p:spPr bwMode="auto">
          <a:xfrm>
            <a:off x="8096535" y="89086"/>
            <a:ext cx="827059" cy="55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899503" eaLnBrk="1" fontAlgn="auto" hangingPunct="0">
              <a:spcBef>
                <a:spcPts val="0"/>
              </a:spcBef>
              <a:spcAft>
                <a:spcPts val="0"/>
              </a:spcAft>
            </a:pPr>
            <a:r>
              <a:rPr lang="ru-RU" altLang="ru-RU" sz="3200" dirty="0">
                <a:solidFill>
                  <a:srgbClr val="B7C6CF"/>
                </a:solidFill>
                <a:latin typeface="+mn-lt"/>
                <a:ea typeface="Times New Roman" charset="0"/>
                <a:cs typeface="Times New Roman" charset="0"/>
                <a:sym typeface="Calibri"/>
              </a:rPr>
              <a:t>8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87498" y="555526"/>
            <a:ext cx="3714774" cy="977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</a:pPr>
            <a:r>
              <a:rPr lang="ru-RU" sz="2400" dirty="0">
                <a:solidFill>
                  <a:srgbClr val="B85808"/>
                </a:solidFill>
              </a:rPr>
              <a:t>   </a:t>
            </a:r>
          </a:p>
          <a:p>
            <a:pPr>
              <a:lnSpc>
                <a:spcPts val="2300"/>
              </a:lnSpc>
            </a:pPr>
            <a:endParaRPr lang="ru-RU" sz="2400" dirty="0">
              <a:solidFill>
                <a:srgbClr val="B85808"/>
              </a:solidFill>
            </a:endParaRPr>
          </a:p>
          <a:p>
            <a:pPr>
              <a:lnSpc>
                <a:spcPts val="2300"/>
              </a:lnSpc>
            </a:pPr>
            <a:endParaRPr lang="ru-RU" sz="2400" dirty="0">
              <a:solidFill>
                <a:srgbClr val="B85808"/>
              </a:solidFill>
            </a:endParaRPr>
          </a:p>
        </p:txBody>
      </p:sp>
      <p:pic>
        <p:nvPicPr>
          <p:cNvPr id="62" name="Изображение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17" y="37105"/>
            <a:ext cx="1928997" cy="604521"/>
          </a:xfrm>
          <a:prstGeom prst="rect">
            <a:avLst/>
          </a:prstGeom>
        </p:spPr>
      </p:pic>
      <p:sp>
        <p:nvSpPr>
          <p:cNvPr id="3" name="AutoShape 2" descr="https://arch.rkomi.ru/uploads/images/logotipjpg_165424728229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6" descr="https://cdn-icons-png.flaticon.com/512/2424/2424877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https://cdn-icons-png.flaticon.com/512/2424/2424877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2987824" y="268655"/>
            <a:ext cx="5168712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400" dirty="0">
                <a:solidFill>
                  <a:srgbClr val="004F9F"/>
                </a:solidFill>
                <a:ea typeface="Times New Roman" charset="0"/>
                <a:cs typeface="Times New Roman" charset="0"/>
              </a:rPr>
              <a:t>О ПРИОРИТЕТАХ СОЦИАЛЬНО-ЭКОНОМИЧЕСКОГО  РАЗВИТИЯ ГОРОДА ЯРОСЛАВЛЯ</a:t>
            </a:r>
          </a:p>
        </p:txBody>
      </p:sp>
      <p:sp>
        <p:nvSpPr>
          <p:cNvPr id="36" name="Прямоугольник 62"/>
          <p:cNvSpPr/>
          <p:nvPr/>
        </p:nvSpPr>
        <p:spPr>
          <a:xfrm>
            <a:off x="682248" y="1707654"/>
            <a:ext cx="273508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C00000"/>
              </a:buClr>
            </a:pPr>
            <a:r>
              <a:rPr lang="ru-RU" sz="1400" b="1" dirty="0">
                <a:solidFill>
                  <a:srgbClr val="004F9F"/>
                </a:solidFill>
                <a:ea typeface="Times New Roman" charset="0"/>
                <a:cs typeface="Times New Roman" charset="0"/>
              </a:rPr>
              <a:t>2025 год</a:t>
            </a:r>
          </a:p>
          <a:p>
            <a:pPr algn="just">
              <a:buClr>
                <a:srgbClr val="C00000"/>
              </a:buClr>
            </a:pPr>
            <a:endParaRPr lang="ru-RU" sz="1400" dirty="0"/>
          </a:p>
          <a:p>
            <a:pPr algn="just">
              <a:buClr>
                <a:srgbClr val="C00000"/>
              </a:buClr>
            </a:pPr>
            <a:r>
              <a:rPr lang="ru-RU" sz="1400" dirty="0"/>
              <a:t>По итогам проведения голосования по отбору общественных территорий, подлежащих благоустройству              в рамках реализации муниципальных программ на единой федеральной платформе </a:t>
            </a:r>
            <a:r>
              <a:rPr lang="ru-RU" sz="1400" b="1" dirty="0">
                <a:solidFill>
                  <a:srgbClr val="004F9F"/>
                </a:solidFill>
                <a:ea typeface="Times New Roman" charset="0"/>
                <a:cs typeface="Times New Roman" charset="0"/>
              </a:rPr>
              <a:t>76.gorodsreda.ru</a:t>
            </a:r>
            <a:endParaRPr lang="ru-RU" sz="1400" dirty="0"/>
          </a:p>
        </p:txBody>
      </p:sp>
      <p:cxnSp>
        <p:nvCxnSpPr>
          <p:cNvPr id="37" name="Прямая соединительная линия 93"/>
          <p:cNvCxnSpPr/>
          <p:nvPr/>
        </p:nvCxnSpPr>
        <p:spPr>
          <a:xfrm rot="10800000">
            <a:off x="683681" y="4442369"/>
            <a:ext cx="8136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рямоугольник 38"/>
          <p:cNvSpPr/>
          <p:nvPr/>
        </p:nvSpPr>
        <p:spPr>
          <a:xfrm>
            <a:off x="728463" y="4531557"/>
            <a:ext cx="3646941" cy="425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300"/>
              </a:lnSpc>
            </a:pPr>
            <a:r>
              <a:rPr lang="ru-RU" sz="1500" b="1" dirty="0">
                <a:solidFill>
                  <a:prstClr val="black"/>
                </a:solidFill>
              </a:rPr>
              <a:t>Общероссийское голосование</a:t>
            </a:r>
          </a:p>
          <a:p>
            <a:pPr>
              <a:lnSpc>
                <a:spcPts val="1300"/>
              </a:lnSpc>
            </a:pPr>
            <a:r>
              <a:rPr lang="ru-RU" sz="1400" dirty="0">
                <a:solidFill>
                  <a:prstClr val="black"/>
                </a:solidFill>
              </a:rPr>
              <a:t>(жители Ярославля)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4375404" y="4515101"/>
            <a:ext cx="939168" cy="4801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5725" lvl="1" algn="ctr">
              <a:buClr>
                <a:srgbClr val="004F9F"/>
              </a:buClr>
            </a:pPr>
            <a:r>
              <a:rPr lang="ru-RU" sz="1400" b="1" dirty="0">
                <a:solidFill>
                  <a:srgbClr val="004F9F"/>
                </a:solidFill>
                <a:ea typeface="Times New Roman" charset="0"/>
                <a:cs typeface="Times New Roman" charset="0"/>
              </a:rPr>
              <a:t>2024 год</a:t>
            </a:r>
          </a:p>
          <a:p>
            <a:pPr marL="0" lvl="1" algn="ctr">
              <a:lnSpc>
                <a:spcPts val="1300"/>
              </a:lnSpc>
              <a:buClr>
                <a:srgbClr val="004F9F"/>
              </a:buClr>
            </a:pPr>
            <a:r>
              <a:rPr lang="ru-RU" sz="1400" dirty="0">
                <a:solidFill>
                  <a:prstClr val="black"/>
                </a:solidFill>
              </a:rPr>
              <a:t>(план)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5955104" y="4494477"/>
            <a:ext cx="20904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</a:rPr>
              <a:t>85 500 </a:t>
            </a:r>
            <a:r>
              <a:rPr lang="ru-RU" sz="1400" dirty="0">
                <a:solidFill>
                  <a:prstClr val="black"/>
                </a:solidFill>
              </a:rPr>
              <a:t>жителей </a:t>
            </a:r>
          </a:p>
        </p:txBody>
      </p:sp>
      <p:cxnSp>
        <p:nvCxnSpPr>
          <p:cNvPr id="45" name="Прямая соединительная линия 44"/>
          <p:cNvCxnSpPr/>
          <p:nvPr/>
        </p:nvCxnSpPr>
        <p:spPr>
          <a:xfrm>
            <a:off x="682248" y="1563638"/>
            <a:ext cx="2556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611560" y="1203598"/>
            <a:ext cx="20740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4F9F"/>
                </a:solidFill>
              </a:rPr>
              <a:t>ЗАПЛАНИРОВАНО </a:t>
            </a:r>
            <a:endParaRPr lang="ru-RU" dirty="0"/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4" t="12702" r="61125" b="63301"/>
          <a:stretch/>
        </p:blipFill>
        <p:spPr bwMode="auto">
          <a:xfrm>
            <a:off x="6901136" y="1887492"/>
            <a:ext cx="2073217" cy="1537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470621" y="1313310"/>
            <a:ext cx="162165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ru-RU" sz="1100" b="1" dirty="0"/>
              <a:t>Петропавловский парк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724128" y="2095285"/>
            <a:ext cx="127622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</a:pPr>
            <a:r>
              <a:rPr lang="ru-RU" sz="1100" b="1" dirty="0"/>
              <a:t>Аллея имени Ивана Ткаченко на ул. Панина </a:t>
            </a:r>
            <a:br>
              <a:rPr lang="en-US" sz="1100" b="1" dirty="0"/>
            </a:br>
            <a:r>
              <a:rPr lang="ru-RU" sz="1100" b="1" dirty="0"/>
              <a:t>за Свято-</a:t>
            </a:r>
            <a:r>
              <a:rPr lang="ru-RU" sz="1100" b="1" dirty="0" err="1"/>
              <a:t>Тихоновским</a:t>
            </a:r>
            <a:r>
              <a:rPr lang="ru-RU" sz="1100" b="1" dirty="0"/>
              <a:t> храмом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470621" y="3654341"/>
            <a:ext cx="280831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ru-RU" sz="1100" b="1" dirty="0" err="1"/>
              <a:t>Которосльная</a:t>
            </a:r>
            <a:r>
              <a:rPr lang="ru-RU" sz="1100" b="1" dirty="0"/>
              <a:t> набережная (нижний ярус) от гостиницы «Юбилейная» до парка 1000-летия города Ярославля</a:t>
            </a:r>
          </a:p>
        </p:txBody>
      </p:sp>
    </p:spTree>
    <p:extLst>
      <p:ext uri="{BB962C8B-B14F-4D97-AF65-F5344CB8AC3E}">
        <p14:creationId xmlns:p14="http://schemas.microsoft.com/office/powerpoint/2010/main" val="326565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E7005C886005BE44B68AA16FBA860054" ma:contentTypeVersion="0" ma:contentTypeDescription="Создание документа." ma:contentTypeScope="" ma:versionID="9b85c5d1458305c975ceebfc99e9c1c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89d58f4857a619b7c345529988bca39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FEB61FA-5171-4D19-8257-46657D334438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F9372B8E-C11B-4D9B-8F3A-D9F39C06FBB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4784DCB-1334-4192-BB61-948156BC19BE}">
  <ds:schemaRefs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www.w3.org/XML/1998/namespace"/>
    <ds:schemaRef ds:uri="http://purl.org/dc/dcmitype/"/>
    <ds:schemaRef ds:uri="http://purl.org/dc/terms/"/>
    <ds:schemaRef ds:uri="http://schemas.microsoft.com/office/2006/documentManagement/type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10273</TotalTime>
  <Words>1441</Words>
  <Application>Microsoft Office PowerPoint</Application>
  <PresentationFormat>Экран (16:9)</PresentationFormat>
  <Paragraphs>337</Paragraphs>
  <Slides>21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Calibri</vt:lpstr>
      <vt:lpstr>Times New Roman</vt:lpstr>
      <vt:lpstr>Verdana</vt:lpstr>
      <vt:lpstr>Wingdings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Департамент социально-экономического развития города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ПОА</dc:creator>
  <cp:lastModifiedBy>татьяна михайлова</cp:lastModifiedBy>
  <cp:revision>1092</cp:revision>
  <cp:lastPrinted>2024-08-27T12:31:15Z</cp:lastPrinted>
  <dcterms:created xsi:type="dcterms:W3CDTF">2020-08-31T13:44:52Z</dcterms:created>
  <dcterms:modified xsi:type="dcterms:W3CDTF">2024-08-27T15:24:26Z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0x010100E7005C886005BE44B68AA16FBA860054</vt:lpwstr>
  </property>
</Properties>
</file>