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eg"/>
  <Override PartName="/ppt/media/image5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61" r:id="rId3"/>
    <p:sldId id="259" r:id="rId4"/>
    <p:sldId id="270" r:id="rId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F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72"/>
    <p:restoredTop sz="94677"/>
  </p:normalViewPr>
  <p:slideViewPr>
    <p:cSldViewPr>
      <p:cViewPr varScale="1">
        <p:scale>
          <a:sx n="90" d="100"/>
          <a:sy n="90" d="100"/>
        </p:scale>
        <p:origin x="240" y="3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E6EDB-E38D-7D46-A7FF-B467DDC163A2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5BFC-0E1E-EF4B-8613-435A5CE90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8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685BFC-0E1E-EF4B-8613-435A5CE901F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865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4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2171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4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12171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g object 18"/>
          <p:cNvSpPr/>
          <p:nvPr/>
        </p:nvSpPr>
        <p:spPr>
          <a:xfrm>
            <a:off x="766762" y="1246886"/>
            <a:ext cx="6396038" cy="2588895"/>
          </a:xfrm>
          <a:custGeom>
            <a:avLst/>
            <a:gdLst/>
            <a:ahLst/>
            <a:cxnLst/>
            <a:rect l="l" t="t" r="r" b="b"/>
            <a:pathLst>
              <a:path w="4975860" h="2588895">
                <a:moveTo>
                  <a:pt x="0" y="159003"/>
                </a:moveTo>
                <a:lnTo>
                  <a:pt x="8104" y="108720"/>
                </a:lnTo>
                <a:lnTo>
                  <a:pt x="30671" y="65068"/>
                </a:lnTo>
                <a:lnTo>
                  <a:pt x="65082" y="30658"/>
                </a:lnTo>
                <a:lnTo>
                  <a:pt x="108720" y="8099"/>
                </a:lnTo>
                <a:lnTo>
                  <a:pt x="158965" y="0"/>
                </a:lnTo>
                <a:lnTo>
                  <a:pt x="4816665" y="0"/>
                </a:lnTo>
                <a:lnTo>
                  <a:pt x="4866949" y="8099"/>
                </a:lnTo>
                <a:lnTo>
                  <a:pt x="4910600" y="30658"/>
                </a:lnTo>
                <a:lnTo>
                  <a:pt x="4945010" y="65068"/>
                </a:lnTo>
                <a:lnTo>
                  <a:pt x="4967569" y="108720"/>
                </a:lnTo>
                <a:lnTo>
                  <a:pt x="4975669" y="159003"/>
                </a:lnTo>
                <a:lnTo>
                  <a:pt x="4975669" y="2429510"/>
                </a:lnTo>
                <a:lnTo>
                  <a:pt x="4967569" y="2479793"/>
                </a:lnTo>
                <a:lnTo>
                  <a:pt x="4945010" y="2523445"/>
                </a:lnTo>
                <a:lnTo>
                  <a:pt x="4910600" y="2557855"/>
                </a:lnTo>
                <a:lnTo>
                  <a:pt x="4866949" y="2580414"/>
                </a:lnTo>
                <a:lnTo>
                  <a:pt x="4816665" y="2588514"/>
                </a:lnTo>
                <a:lnTo>
                  <a:pt x="158965" y="2588514"/>
                </a:lnTo>
                <a:lnTo>
                  <a:pt x="108720" y="2580414"/>
                </a:lnTo>
                <a:lnTo>
                  <a:pt x="65082" y="2557855"/>
                </a:lnTo>
                <a:lnTo>
                  <a:pt x="30671" y="2523445"/>
                </a:lnTo>
                <a:lnTo>
                  <a:pt x="8104" y="2479793"/>
                </a:lnTo>
                <a:lnTo>
                  <a:pt x="0" y="2429510"/>
                </a:lnTo>
                <a:lnTo>
                  <a:pt x="0" y="159003"/>
                </a:lnTo>
                <a:close/>
              </a:path>
            </a:pathLst>
          </a:custGeom>
          <a:ln w="1270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4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19242" y="338150"/>
            <a:ext cx="5903976" cy="7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4F9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7295" y="1744471"/>
            <a:ext cx="5836284" cy="2331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12171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8.jpg"/><Relationship Id="rId7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body" idx="1"/>
          </p:nvPr>
        </p:nvSpPr>
        <p:spPr>
          <a:xfrm>
            <a:off x="533400" y="1371600"/>
            <a:ext cx="9103944" cy="3489417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 marR="5080">
              <a:lnSpc>
                <a:spcPts val="4610"/>
              </a:lnSpc>
              <a:spcBef>
                <a:spcPts val="1210"/>
              </a:spcBef>
            </a:pPr>
            <a:r>
              <a:rPr lang="ru-RU" sz="4000" dirty="0"/>
              <a:t>Стратегия заботы:</a:t>
            </a:r>
          </a:p>
          <a:p>
            <a:pPr marL="12700" marR="5080">
              <a:lnSpc>
                <a:spcPts val="4610"/>
              </a:lnSpc>
              <a:spcBef>
                <a:spcPts val="1210"/>
              </a:spcBef>
            </a:pPr>
            <a:r>
              <a:rPr lang="ru-RU" sz="4000" dirty="0"/>
              <a:t>модернизация </a:t>
            </a:r>
          </a:p>
          <a:p>
            <a:pPr marL="12700" marR="5080">
              <a:spcBef>
                <a:spcPts val="1210"/>
              </a:spcBef>
            </a:pPr>
            <a:r>
              <a:rPr lang="ru-RU" sz="4000" dirty="0"/>
              <a:t>образовательной инфраструктуры города Ярославля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4515" y="5029200"/>
            <a:ext cx="2483485" cy="345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55"/>
              </a:lnSpc>
              <a:spcBef>
                <a:spcPts val="105"/>
              </a:spcBef>
            </a:pPr>
            <a:r>
              <a:rPr sz="1100" b="1" spc="50" dirty="0">
                <a:solidFill>
                  <a:srgbClr val="12171C"/>
                </a:solidFill>
                <a:latin typeface="Tahoma"/>
                <a:cs typeface="Tahoma"/>
              </a:rPr>
              <a:t>Артем</a:t>
            </a:r>
            <a:r>
              <a:rPr sz="1100" b="1" spc="65" dirty="0">
                <a:solidFill>
                  <a:srgbClr val="12171C"/>
                </a:solidFill>
                <a:latin typeface="Tahoma"/>
                <a:cs typeface="Tahoma"/>
              </a:rPr>
              <a:t> </a:t>
            </a:r>
            <a:r>
              <a:rPr sz="1100" b="1" spc="20" dirty="0">
                <a:solidFill>
                  <a:srgbClr val="12171C"/>
                </a:solidFill>
                <a:latin typeface="Tahoma"/>
                <a:cs typeface="Tahoma"/>
              </a:rPr>
              <a:t>Владимирович</a:t>
            </a:r>
            <a:r>
              <a:rPr sz="1100" b="1" spc="50" dirty="0">
                <a:solidFill>
                  <a:srgbClr val="12171C"/>
                </a:solidFill>
                <a:latin typeface="Tahoma"/>
                <a:cs typeface="Tahoma"/>
              </a:rPr>
              <a:t> </a:t>
            </a:r>
            <a:r>
              <a:rPr sz="1100" b="1" spc="-10" dirty="0">
                <a:solidFill>
                  <a:srgbClr val="12171C"/>
                </a:solidFill>
                <a:latin typeface="Tahoma"/>
                <a:cs typeface="Tahoma"/>
              </a:rPr>
              <a:t>Молчанов</a:t>
            </a:r>
            <a:endParaRPr sz="1100" dirty="0">
              <a:latin typeface="Tahoma"/>
              <a:cs typeface="Tahoma"/>
            </a:endParaRPr>
          </a:p>
          <a:p>
            <a:pPr marL="12700">
              <a:lnSpc>
                <a:spcPts val="1255"/>
              </a:lnSpc>
            </a:pPr>
            <a:r>
              <a:rPr sz="1100" b="1" spc="60" dirty="0">
                <a:solidFill>
                  <a:srgbClr val="12171C"/>
                </a:solidFill>
                <a:latin typeface="Tahoma"/>
                <a:cs typeface="Tahoma"/>
              </a:rPr>
              <a:t>Мэр</a:t>
            </a:r>
            <a:r>
              <a:rPr sz="1100" b="1" spc="40" dirty="0">
                <a:solidFill>
                  <a:srgbClr val="12171C"/>
                </a:solidFill>
                <a:latin typeface="Tahoma"/>
                <a:cs typeface="Tahoma"/>
              </a:rPr>
              <a:t> </a:t>
            </a:r>
            <a:r>
              <a:rPr sz="1100" b="1" dirty="0">
                <a:solidFill>
                  <a:srgbClr val="12171C"/>
                </a:solidFill>
                <a:latin typeface="Tahoma"/>
                <a:cs typeface="Tahoma"/>
              </a:rPr>
              <a:t>города</a:t>
            </a:r>
            <a:r>
              <a:rPr sz="1100" b="1" spc="55" dirty="0">
                <a:solidFill>
                  <a:srgbClr val="12171C"/>
                </a:solidFill>
                <a:latin typeface="Tahoma"/>
                <a:cs typeface="Tahoma"/>
              </a:rPr>
              <a:t> </a:t>
            </a:r>
            <a:r>
              <a:rPr sz="1100" b="1" spc="-10" dirty="0">
                <a:solidFill>
                  <a:srgbClr val="12171C"/>
                </a:solidFill>
                <a:latin typeface="Tahoma"/>
                <a:cs typeface="Tahoma"/>
              </a:rPr>
              <a:t>Ярославля</a:t>
            </a:r>
            <a:endParaRPr sz="1100" dirty="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66762" y="213067"/>
            <a:ext cx="11052175" cy="6304280"/>
            <a:chOff x="766762" y="213067"/>
            <a:chExt cx="11052175" cy="6304280"/>
          </a:xfrm>
        </p:grpSpPr>
        <p:pic>
          <p:nvPicPr>
            <p:cNvPr id="6" name="object 6" descr="Рисунок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762" y="213067"/>
              <a:ext cx="2392426" cy="1002830"/>
            </a:xfrm>
            <a:prstGeom prst="rect">
              <a:avLst/>
            </a:prstGeom>
          </p:spPr>
        </p:pic>
        <p:pic>
          <p:nvPicPr>
            <p:cNvPr id="7" name="object 7" descr="Рисунок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03940" y="458508"/>
              <a:ext cx="614629" cy="60584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6762" y="1261491"/>
            <a:ext cx="3628390" cy="5244465"/>
          </a:xfrm>
          <a:custGeom>
            <a:avLst/>
            <a:gdLst/>
            <a:ahLst/>
            <a:cxnLst/>
            <a:rect l="l" t="t" r="r" b="b"/>
            <a:pathLst>
              <a:path w="3628390" h="5244465">
                <a:moveTo>
                  <a:pt x="0" y="120776"/>
                </a:moveTo>
                <a:lnTo>
                  <a:pt x="9491" y="73777"/>
                </a:lnTo>
                <a:lnTo>
                  <a:pt x="35377" y="35385"/>
                </a:lnTo>
                <a:lnTo>
                  <a:pt x="73771" y="9495"/>
                </a:lnTo>
                <a:lnTo>
                  <a:pt x="120789" y="0"/>
                </a:lnTo>
                <a:lnTo>
                  <a:pt x="3507422" y="0"/>
                </a:lnTo>
                <a:lnTo>
                  <a:pt x="3554422" y="9495"/>
                </a:lnTo>
                <a:lnTo>
                  <a:pt x="3592814" y="35385"/>
                </a:lnTo>
                <a:lnTo>
                  <a:pt x="3618704" y="73777"/>
                </a:lnTo>
                <a:lnTo>
                  <a:pt x="3628199" y="120776"/>
                </a:lnTo>
                <a:lnTo>
                  <a:pt x="3628199" y="5123307"/>
                </a:lnTo>
                <a:lnTo>
                  <a:pt x="3618704" y="5170317"/>
                </a:lnTo>
                <a:lnTo>
                  <a:pt x="3592814" y="5208708"/>
                </a:lnTo>
                <a:lnTo>
                  <a:pt x="3554422" y="5234592"/>
                </a:lnTo>
                <a:lnTo>
                  <a:pt x="3507422" y="5244084"/>
                </a:lnTo>
                <a:lnTo>
                  <a:pt x="120789" y="5244084"/>
                </a:lnTo>
                <a:lnTo>
                  <a:pt x="73771" y="5234592"/>
                </a:lnTo>
                <a:lnTo>
                  <a:pt x="35377" y="5208708"/>
                </a:lnTo>
                <a:lnTo>
                  <a:pt x="9491" y="5170317"/>
                </a:lnTo>
                <a:lnTo>
                  <a:pt x="0" y="5123307"/>
                </a:lnTo>
                <a:lnTo>
                  <a:pt x="0" y="120776"/>
                </a:lnTo>
                <a:close/>
              </a:path>
            </a:pathLst>
          </a:custGeom>
          <a:ln w="1270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05791" y="2846663"/>
            <a:ext cx="228514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5"/>
              </a:spcBef>
            </a:pPr>
            <a:r>
              <a:rPr lang="ru-RU" sz="1400" spc="125" dirty="0">
                <a:solidFill>
                  <a:srgbClr val="004F9F"/>
                </a:solidFill>
                <a:latin typeface="Tahoma"/>
                <a:cs typeface="Tahoma"/>
              </a:rPr>
              <a:t>новый детский сад открыт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47215" y="4479314"/>
            <a:ext cx="280695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lnSpc>
                <a:spcPct val="100000"/>
              </a:lnSpc>
              <a:spcBef>
                <a:spcPts val="100"/>
              </a:spcBef>
            </a:pPr>
            <a:r>
              <a:rPr lang="ru-RU" sz="1400" spc="125" dirty="0">
                <a:solidFill>
                  <a:srgbClr val="004F9F"/>
                </a:solidFill>
                <a:latin typeface="Tahoma"/>
                <a:cs typeface="Tahoma"/>
              </a:rPr>
              <a:t>пришкольных территорий благоустроено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4450" y="1373504"/>
            <a:ext cx="2947670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spc="135" dirty="0">
                <a:solidFill>
                  <a:srgbClr val="004F9F"/>
                </a:solidFill>
                <a:latin typeface="Trebuchet MS"/>
                <a:cs typeface="Trebuchet MS"/>
              </a:rPr>
              <a:t>Достижения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spc="135" dirty="0">
                <a:solidFill>
                  <a:srgbClr val="004F9F"/>
                </a:solidFill>
                <a:latin typeface="Trebuchet MS"/>
                <a:cs typeface="Trebuchet MS"/>
              </a:rPr>
              <a:t>2022-2025 гг.</a:t>
            </a:r>
            <a:endParaRPr sz="14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9680" y="2919601"/>
            <a:ext cx="274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70" dirty="0">
                <a:solidFill>
                  <a:srgbClr val="004F9F"/>
                </a:solidFill>
                <a:latin typeface="Trebuchet MS"/>
                <a:cs typeface="Trebuchet MS"/>
              </a:rPr>
              <a:t>1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1137" y="4564305"/>
            <a:ext cx="506730" cy="294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70"/>
              </a:lnSpc>
            </a:pPr>
            <a:r>
              <a:rPr lang="ru-RU" sz="2000" b="1" spc="-25" dirty="0">
                <a:solidFill>
                  <a:srgbClr val="004F9F"/>
                </a:solidFill>
                <a:latin typeface="Trebuchet MS"/>
                <a:cs typeface="Trebuchet MS"/>
              </a:rPr>
              <a:t>17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62964" y="2658236"/>
            <a:ext cx="3390900" cy="0"/>
          </a:xfrm>
          <a:custGeom>
            <a:avLst/>
            <a:gdLst/>
            <a:ahLst/>
            <a:cxnLst/>
            <a:rect l="l" t="t" r="r" b="b"/>
            <a:pathLst>
              <a:path w="3390900">
                <a:moveTo>
                  <a:pt x="0" y="0"/>
                </a:moveTo>
                <a:lnTo>
                  <a:pt x="3390773" y="0"/>
                </a:lnTo>
              </a:path>
            </a:pathLst>
          </a:custGeom>
          <a:ln w="63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8759" y="1348201"/>
            <a:ext cx="3109341" cy="176763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566520" y="3247597"/>
            <a:ext cx="28530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25" dirty="0" err="1">
                <a:solidFill>
                  <a:srgbClr val="004F9F"/>
                </a:solidFill>
                <a:latin typeface="Tahoma"/>
                <a:cs typeface="Tahoma"/>
              </a:rPr>
              <a:t>школа</a:t>
            </a:r>
            <a:r>
              <a:rPr sz="1400" spc="-9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lang="ru-RU" sz="1400" spc="120" dirty="0">
                <a:solidFill>
                  <a:srgbClr val="004F9F"/>
                </a:solidFill>
                <a:latin typeface="Tahoma"/>
                <a:cs typeface="Tahoma"/>
              </a:rPr>
              <a:t>№50</a:t>
            </a:r>
            <a:endParaRPr sz="1400" dirty="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9671" y="1229475"/>
            <a:ext cx="3188843" cy="199747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765542" y="3200400"/>
            <a:ext cx="23158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30" dirty="0" err="1">
                <a:solidFill>
                  <a:srgbClr val="004F9F"/>
                </a:solidFill>
                <a:latin typeface="Tahoma"/>
                <a:cs typeface="Tahoma"/>
              </a:rPr>
              <a:t>школа</a:t>
            </a:r>
            <a:r>
              <a:rPr sz="1400" spc="-8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lang="ru-RU" sz="1400" spc="110" dirty="0">
                <a:solidFill>
                  <a:srgbClr val="004F9F"/>
                </a:solidFill>
                <a:latin typeface="Tahoma"/>
                <a:cs typeface="Tahoma"/>
              </a:rPr>
              <a:t>№8</a:t>
            </a:r>
            <a:endParaRPr sz="1400" dirty="0">
              <a:latin typeface="Tahoma"/>
              <a:cs typeface="Tahoma"/>
            </a:endParaRPr>
          </a:p>
        </p:txBody>
      </p:sp>
      <p:pic>
        <p:nvPicPr>
          <p:cNvPr id="17" name="object 17" descr="Рисунок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762" y="47840"/>
            <a:ext cx="2392426" cy="1002830"/>
          </a:xfrm>
          <a:prstGeom prst="rect">
            <a:avLst/>
          </a:prstGeom>
        </p:spPr>
      </p:pic>
      <p:pic>
        <p:nvPicPr>
          <p:cNvPr id="18" name="object 18" descr="Рисунок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03940" y="458508"/>
            <a:ext cx="614629" cy="6058408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5683122" y="4283604"/>
            <a:ext cx="4838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135" dirty="0">
                <a:solidFill>
                  <a:srgbClr val="004F9F"/>
                </a:solidFill>
                <a:latin typeface="Tahoma"/>
                <a:cs typeface="Tahoma"/>
              </a:rPr>
              <a:t>капитальный ремонт детского сада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54421" y="5044177"/>
            <a:ext cx="546703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140" dirty="0">
                <a:solidFill>
                  <a:srgbClr val="004F9F"/>
                </a:solidFill>
                <a:latin typeface="Tahoma"/>
                <a:cs typeface="Tahoma"/>
              </a:rPr>
              <a:t>благ</a:t>
            </a:r>
            <a:r>
              <a:rPr sz="1800" spc="140" dirty="0" err="1">
                <a:solidFill>
                  <a:srgbClr val="004F9F"/>
                </a:solidFill>
                <a:latin typeface="Tahoma"/>
                <a:cs typeface="Tahoma"/>
              </a:rPr>
              <a:t>оустройство</a:t>
            </a:r>
            <a:r>
              <a:rPr sz="1800" spc="-1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lang="ru-RU" sz="1800" spc="150" dirty="0">
                <a:solidFill>
                  <a:srgbClr val="004F9F"/>
                </a:solidFill>
                <a:latin typeface="Tahoma"/>
                <a:cs typeface="Tahoma"/>
              </a:rPr>
              <a:t>пришкольных территорий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73597" y="3600852"/>
            <a:ext cx="3250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40" dirty="0">
                <a:solidFill>
                  <a:srgbClr val="004FA0"/>
                </a:solidFill>
                <a:latin typeface="Tahoma"/>
                <a:cs typeface="Tahoma"/>
              </a:rPr>
              <a:t>капитальный</a:t>
            </a:r>
            <a:r>
              <a:rPr sz="1800" spc="-55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004F9F"/>
                </a:solidFill>
                <a:latin typeface="Tahoma"/>
                <a:cs typeface="Tahoma"/>
              </a:rPr>
              <a:t>ремонт</a:t>
            </a:r>
            <a:r>
              <a:rPr sz="1800" spc="-6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004F9F"/>
                </a:solidFill>
                <a:latin typeface="Tahoma"/>
                <a:cs typeface="Tahoma"/>
              </a:rPr>
              <a:t>школ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86934" y="3597804"/>
            <a:ext cx="206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50" dirty="0">
                <a:solidFill>
                  <a:srgbClr val="004F9F"/>
                </a:solidFill>
                <a:latin typeface="Trebuchet MS"/>
                <a:cs typeface="Trebuchet MS"/>
              </a:rPr>
              <a:t>5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81600" y="4969404"/>
            <a:ext cx="263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515" dirty="0">
                <a:solidFill>
                  <a:srgbClr val="004F9F"/>
                </a:solidFill>
                <a:latin typeface="Trebuchet MS"/>
                <a:cs typeface="Trebuchet MS"/>
              </a:rPr>
              <a:t>3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86934" y="4283604"/>
            <a:ext cx="332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85" dirty="0">
                <a:solidFill>
                  <a:srgbClr val="004F9F"/>
                </a:solidFill>
                <a:latin typeface="Trebuchet MS"/>
                <a:cs typeface="Trebuchet MS"/>
              </a:rPr>
              <a:t>1</a:t>
            </a:r>
            <a:endParaRPr sz="2400" dirty="0">
              <a:latin typeface="Trebuchet MS"/>
              <a:cs typeface="Trebuchet MS"/>
            </a:endParaRPr>
          </a:p>
        </p:txBody>
      </p:sp>
      <p:pic>
        <p:nvPicPr>
          <p:cNvPr id="25" name="object 25" descr="Рисунок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52822" y="4296532"/>
            <a:ext cx="435457" cy="434238"/>
          </a:xfrm>
          <a:prstGeom prst="rect">
            <a:avLst/>
          </a:prstGeom>
        </p:spPr>
      </p:pic>
      <p:pic>
        <p:nvPicPr>
          <p:cNvPr id="26" name="object 26" descr="Рисунок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52822" y="4947369"/>
            <a:ext cx="435457" cy="434238"/>
          </a:xfrm>
          <a:prstGeom prst="rect">
            <a:avLst/>
          </a:prstGeom>
        </p:spPr>
      </p:pic>
      <p:pic>
        <p:nvPicPr>
          <p:cNvPr id="27" name="object 27" descr="Рисунок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52822" y="5634744"/>
            <a:ext cx="435457" cy="434238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4552822" y="4824115"/>
            <a:ext cx="6410960" cy="0"/>
          </a:xfrm>
          <a:custGeom>
            <a:avLst/>
            <a:gdLst/>
            <a:ahLst/>
            <a:cxnLst/>
            <a:rect l="l" t="t" r="r" b="b"/>
            <a:pathLst>
              <a:path w="6410959">
                <a:moveTo>
                  <a:pt x="0" y="0"/>
                </a:moveTo>
                <a:lnTo>
                  <a:pt x="6410452" y="0"/>
                </a:lnTo>
              </a:path>
            </a:pathLst>
          </a:custGeom>
          <a:ln w="190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52822" y="5503616"/>
            <a:ext cx="6410960" cy="0"/>
          </a:xfrm>
          <a:custGeom>
            <a:avLst/>
            <a:gdLst/>
            <a:ahLst/>
            <a:cxnLst/>
            <a:rect l="l" t="t" r="r" b="b"/>
            <a:pathLst>
              <a:path w="6410959">
                <a:moveTo>
                  <a:pt x="0" y="0"/>
                </a:moveTo>
                <a:lnTo>
                  <a:pt x="6410452" y="0"/>
                </a:lnTo>
              </a:path>
            </a:pathLst>
          </a:custGeom>
          <a:ln w="190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548498" y="377190"/>
            <a:ext cx="344932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>
                <a:solidFill>
                  <a:srgbClr val="004F9F"/>
                </a:solidFill>
                <a:latin typeface="Calibri"/>
                <a:cs typeface="Calibri"/>
              </a:rPr>
              <a:t>ОБРАЗОВАНИЕ ИНФРАСТРУКТУРА</a:t>
            </a:r>
          </a:p>
        </p:txBody>
      </p:sp>
      <p:pic>
        <p:nvPicPr>
          <p:cNvPr id="31" name="object 31" descr="Рисунок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48759" y="3581400"/>
            <a:ext cx="435457" cy="434238"/>
          </a:xfrm>
          <a:prstGeom prst="rect">
            <a:avLst/>
          </a:prstGeom>
        </p:spPr>
      </p:pic>
      <p:sp>
        <p:nvSpPr>
          <p:cNvPr id="32" name="object 8">
            <a:extLst>
              <a:ext uri="{FF2B5EF4-FFF2-40B4-BE49-F238E27FC236}">
                <a16:creationId xmlns:a16="http://schemas.microsoft.com/office/drawing/2014/main" id="{04E73998-5D8F-8FAB-B485-379E75C970C0}"/>
              </a:ext>
            </a:extLst>
          </p:cNvPr>
          <p:cNvSpPr txBox="1"/>
          <p:nvPr/>
        </p:nvSpPr>
        <p:spPr>
          <a:xfrm>
            <a:off x="1249680" y="2183765"/>
            <a:ext cx="274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b="1" spc="-170" dirty="0">
                <a:solidFill>
                  <a:srgbClr val="004F9F"/>
                </a:solidFill>
                <a:latin typeface="Trebuchet MS"/>
                <a:cs typeface="Trebuchet MS"/>
              </a:rPr>
              <a:t>3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33" name="object 4">
            <a:extLst>
              <a:ext uri="{FF2B5EF4-FFF2-40B4-BE49-F238E27FC236}">
                <a16:creationId xmlns:a16="http://schemas.microsoft.com/office/drawing/2014/main" id="{E1CF7E8D-727F-078E-9712-D8141BB8D2ED}"/>
              </a:ext>
            </a:extLst>
          </p:cNvPr>
          <p:cNvSpPr txBox="1"/>
          <p:nvPr/>
        </p:nvSpPr>
        <p:spPr>
          <a:xfrm>
            <a:off x="1587053" y="2210356"/>
            <a:ext cx="225018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5"/>
              </a:spcBef>
            </a:pPr>
            <a:r>
              <a:rPr lang="ru-RU" sz="1400" spc="125" dirty="0">
                <a:solidFill>
                  <a:srgbClr val="004F9F"/>
                </a:solidFill>
                <a:latin typeface="Tahoma"/>
                <a:cs typeface="Tahoma"/>
              </a:rPr>
              <a:t>новые школы открыты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34" name="object 28">
            <a:extLst>
              <a:ext uri="{FF2B5EF4-FFF2-40B4-BE49-F238E27FC236}">
                <a16:creationId xmlns:a16="http://schemas.microsoft.com/office/drawing/2014/main" id="{58F55B23-FF20-1334-460F-D036C89B53A8}"/>
              </a:ext>
            </a:extLst>
          </p:cNvPr>
          <p:cNvSpPr/>
          <p:nvPr/>
        </p:nvSpPr>
        <p:spPr>
          <a:xfrm>
            <a:off x="4561840" y="4131204"/>
            <a:ext cx="6410960" cy="0"/>
          </a:xfrm>
          <a:custGeom>
            <a:avLst/>
            <a:gdLst/>
            <a:ahLst/>
            <a:cxnLst/>
            <a:rect l="l" t="t" r="r" b="b"/>
            <a:pathLst>
              <a:path w="6410959">
                <a:moveTo>
                  <a:pt x="0" y="0"/>
                </a:moveTo>
                <a:lnTo>
                  <a:pt x="6410452" y="0"/>
                </a:lnTo>
              </a:path>
            </a:pathLst>
          </a:custGeom>
          <a:ln w="190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20">
            <a:extLst>
              <a:ext uri="{FF2B5EF4-FFF2-40B4-BE49-F238E27FC236}">
                <a16:creationId xmlns:a16="http://schemas.microsoft.com/office/drawing/2014/main" id="{146881BA-77E2-31FD-6101-F3511C5A9B20}"/>
              </a:ext>
            </a:extLst>
          </p:cNvPr>
          <p:cNvSpPr txBox="1"/>
          <p:nvPr/>
        </p:nvSpPr>
        <p:spPr>
          <a:xfrm>
            <a:off x="5641901" y="5666456"/>
            <a:ext cx="4449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40" dirty="0">
                <a:solidFill>
                  <a:srgbClr val="004F9F"/>
                </a:solidFill>
                <a:latin typeface="Tahoma"/>
                <a:cs typeface="Tahoma"/>
              </a:rPr>
              <a:t>обустройство</a:t>
            </a:r>
            <a:r>
              <a:rPr sz="1800" spc="-1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004F9F"/>
                </a:solidFill>
                <a:latin typeface="Tahoma"/>
                <a:cs typeface="Tahoma"/>
              </a:rPr>
              <a:t>спортивных</a:t>
            </a:r>
            <a:r>
              <a:rPr sz="1800" spc="-3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004F9F"/>
                </a:solidFill>
                <a:latin typeface="Tahoma"/>
                <a:cs typeface="Tahoma"/>
              </a:rPr>
              <a:t>площадок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36" name="object 23">
            <a:extLst>
              <a:ext uri="{FF2B5EF4-FFF2-40B4-BE49-F238E27FC236}">
                <a16:creationId xmlns:a16="http://schemas.microsoft.com/office/drawing/2014/main" id="{0527C233-79B7-69EE-20F2-F1D62C91BD55}"/>
              </a:ext>
            </a:extLst>
          </p:cNvPr>
          <p:cNvSpPr txBox="1"/>
          <p:nvPr/>
        </p:nvSpPr>
        <p:spPr>
          <a:xfrm>
            <a:off x="5181600" y="5632928"/>
            <a:ext cx="263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515" dirty="0">
                <a:solidFill>
                  <a:srgbClr val="004F9F"/>
                </a:solidFill>
                <a:latin typeface="Trebuchet MS"/>
                <a:cs typeface="Trebuchet MS"/>
              </a:rPr>
              <a:t>8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DF2FCE61-8C5A-E834-6632-580E0D91AFDA}"/>
              </a:ext>
            </a:extLst>
          </p:cNvPr>
          <p:cNvSpPr/>
          <p:nvPr/>
        </p:nvSpPr>
        <p:spPr>
          <a:xfrm>
            <a:off x="862964" y="3505200"/>
            <a:ext cx="3390900" cy="0"/>
          </a:xfrm>
          <a:custGeom>
            <a:avLst/>
            <a:gdLst/>
            <a:ahLst/>
            <a:cxnLst/>
            <a:rect l="l" t="t" r="r" b="b"/>
            <a:pathLst>
              <a:path w="3390900">
                <a:moveTo>
                  <a:pt x="0" y="0"/>
                </a:moveTo>
                <a:lnTo>
                  <a:pt x="3390773" y="0"/>
                </a:lnTo>
              </a:path>
            </a:pathLst>
          </a:custGeom>
          <a:ln w="63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8">
            <a:extLst>
              <a:ext uri="{FF2B5EF4-FFF2-40B4-BE49-F238E27FC236}">
                <a16:creationId xmlns:a16="http://schemas.microsoft.com/office/drawing/2014/main" id="{EEAE7AD3-9656-CFE2-1BF4-EBC3F4C91A58}"/>
              </a:ext>
            </a:extLst>
          </p:cNvPr>
          <p:cNvSpPr txBox="1"/>
          <p:nvPr/>
        </p:nvSpPr>
        <p:spPr>
          <a:xfrm>
            <a:off x="1272896" y="3725341"/>
            <a:ext cx="2743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-170" dirty="0">
                <a:solidFill>
                  <a:srgbClr val="004F9F"/>
                </a:solidFill>
                <a:latin typeface="Trebuchet MS"/>
                <a:cs typeface="Trebuchet MS"/>
              </a:rPr>
              <a:t>4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39" name="object 4">
            <a:extLst>
              <a:ext uri="{FF2B5EF4-FFF2-40B4-BE49-F238E27FC236}">
                <a16:creationId xmlns:a16="http://schemas.microsoft.com/office/drawing/2014/main" id="{C05F1333-62D0-37AC-70D0-D8FBAA9F1AAB}"/>
              </a:ext>
            </a:extLst>
          </p:cNvPr>
          <p:cNvSpPr txBox="1"/>
          <p:nvPr/>
        </p:nvSpPr>
        <p:spPr>
          <a:xfrm>
            <a:off x="1581967" y="3670448"/>
            <a:ext cx="222129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5"/>
              </a:spcBef>
            </a:pPr>
            <a:r>
              <a:rPr lang="ru-RU" sz="1400" spc="125" dirty="0">
                <a:solidFill>
                  <a:srgbClr val="004F9F"/>
                </a:solidFill>
                <a:latin typeface="Tahoma"/>
                <a:cs typeface="Tahoma"/>
              </a:rPr>
              <a:t>школы капитально отремонтированы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40" name="object 11">
            <a:extLst>
              <a:ext uri="{FF2B5EF4-FFF2-40B4-BE49-F238E27FC236}">
                <a16:creationId xmlns:a16="http://schemas.microsoft.com/office/drawing/2014/main" id="{9FE824E2-5858-1EF2-21C3-BFFC3C50F9D1}"/>
              </a:ext>
            </a:extLst>
          </p:cNvPr>
          <p:cNvSpPr/>
          <p:nvPr/>
        </p:nvSpPr>
        <p:spPr>
          <a:xfrm>
            <a:off x="850230" y="4341368"/>
            <a:ext cx="3390900" cy="0"/>
          </a:xfrm>
          <a:custGeom>
            <a:avLst/>
            <a:gdLst/>
            <a:ahLst/>
            <a:cxnLst/>
            <a:rect l="l" t="t" r="r" b="b"/>
            <a:pathLst>
              <a:path w="3390900">
                <a:moveTo>
                  <a:pt x="0" y="0"/>
                </a:moveTo>
                <a:lnTo>
                  <a:pt x="3390773" y="0"/>
                </a:lnTo>
              </a:path>
            </a:pathLst>
          </a:custGeom>
          <a:ln w="63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1">
            <a:extLst>
              <a:ext uri="{FF2B5EF4-FFF2-40B4-BE49-F238E27FC236}">
                <a16:creationId xmlns:a16="http://schemas.microsoft.com/office/drawing/2014/main" id="{E273BCAE-CD8F-E28F-7699-8D910B37C79B}"/>
              </a:ext>
            </a:extLst>
          </p:cNvPr>
          <p:cNvSpPr/>
          <p:nvPr/>
        </p:nvSpPr>
        <p:spPr>
          <a:xfrm>
            <a:off x="850230" y="5112279"/>
            <a:ext cx="3390900" cy="0"/>
          </a:xfrm>
          <a:custGeom>
            <a:avLst/>
            <a:gdLst/>
            <a:ahLst/>
            <a:cxnLst/>
            <a:rect l="l" t="t" r="r" b="b"/>
            <a:pathLst>
              <a:path w="3390900">
                <a:moveTo>
                  <a:pt x="0" y="0"/>
                </a:moveTo>
                <a:lnTo>
                  <a:pt x="3390773" y="0"/>
                </a:lnTo>
              </a:path>
            </a:pathLst>
          </a:custGeom>
          <a:ln w="63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5">
            <a:extLst>
              <a:ext uri="{FF2B5EF4-FFF2-40B4-BE49-F238E27FC236}">
                <a16:creationId xmlns:a16="http://schemas.microsoft.com/office/drawing/2014/main" id="{FA7C289C-D98D-7499-9A72-0E288A83BF18}"/>
              </a:ext>
            </a:extLst>
          </p:cNvPr>
          <p:cNvSpPr txBox="1"/>
          <p:nvPr/>
        </p:nvSpPr>
        <p:spPr>
          <a:xfrm>
            <a:off x="1505713" y="5204950"/>
            <a:ext cx="280695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lnSpc>
                <a:spcPct val="100000"/>
              </a:lnSpc>
              <a:spcBef>
                <a:spcPts val="100"/>
              </a:spcBef>
            </a:pPr>
            <a:r>
              <a:rPr lang="ru-RU" sz="1400" spc="125" dirty="0">
                <a:solidFill>
                  <a:srgbClr val="004F9F"/>
                </a:solidFill>
                <a:latin typeface="Tahoma"/>
                <a:cs typeface="Tahoma"/>
              </a:rPr>
              <a:t>спортивных площадок обустроено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43" name="object 10">
            <a:extLst>
              <a:ext uri="{FF2B5EF4-FFF2-40B4-BE49-F238E27FC236}">
                <a16:creationId xmlns:a16="http://schemas.microsoft.com/office/drawing/2014/main" id="{604B853A-EECD-FE32-6E5D-7EF7FFC70E78}"/>
              </a:ext>
            </a:extLst>
          </p:cNvPr>
          <p:cNvSpPr txBox="1"/>
          <p:nvPr/>
        </p:nvSpPr>
        <p:spPr>
          <a:xfrm>
            <a:off x="1139635" y="5289941"/>
            <a:ext cx="506730" cy="294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70"/>
              </a:lnSpc>
            </a:pPr>
            <a:r>
              <a:rPr lang="ru-RU" sz="2000" b="1" spc="-25" dirty="0">
                <a:solidFill>
                  <a:srgbClr val="004F9F"/>
                </a:solidFill>
                <a:latin typeface="Trebuchet MS"/>
                <a:cs typeface="Trebuchet MS"/>
              </a:rPr>
              <a:t>11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44" name="object 27" descr="Рисунок 15">
            <a:extLst>
              <a:ext uri="{FF2B5EF4-FFF2-40B4-BE49-F238E27FC236}">
                <a16:creationId xmlns:a16="http://schemas.microsoft.com/office/drawing/2014/main" id="{A2F94570-2C97-60AE-676A-5FFC6705493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0" y="6271362"/>
            <a:ext cx="435457" cy="434238"/>
          </a:xfrm>
          <a:prstGeom prst="rect">
            <a:avLst/>
          </a:prstGeom>
        </p:spPr>
      </p:pic>
      <p:sp>
        <p:nvSpPr>
          <p:cNvPr id="45" name="object 29">
            <a:extLst>
              <a:ext uri="{FF2B5EF4-FFF2-40B4-BE49-F238E27FC236}">
                <a16:creationId xmlns:a16="http://schemas.microsoft.com/office/drawing/2014/main" id="{576FCAFC-DD85-E873-AA72-004EAAB6ED20}"/>
              </a:ext>
            </a:extLst>
          </p:cNvPr>
          <p:cNvSpPr/>
          <p:nvPr/>
        </p:nvSpPr>
        <p:spPr>
          <a:xfrm>
            <a:off x="4572000" y="6172200"/>
            <a:ext cx="6410960" cy="0"/>
          </a:xfrm>
          <a:custGeom>
            <a:avLst/>
            <a:gdLst/>
            <a:ahLst/>
            <a:cxnLst/>
            <a:rect l="l" t="t" r="r" b="b"/>
            <a:pathLst>
              <a:path w="6410959">
                <a:moveTo>
                  <a:pt x="0" y="0"/>
                </a:moveTo>
                <a:lnTo>
                  <a:pt x="6410452" y="0"/>
                </a:lnTo>
              </a:path>
            </a:pathLst>
          </a:custGeom>
          <a:ln w="190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0">
            <a:extLst>
              <a:ext uri="{FF2B5EF4-FFF2-40B4-BE49-F238E27FC236}">
                <a16:creationId xmlns:a16="http://schemas.microsoft.com/office/drawing/2014/main" id="{CD32548B-7D78-F9FD-60D9-77FB90E8355B}"/>
              </a:ext>
            </a:extLst>
          </p:cNvPr>
          <p:cNvSpPr txBox="1"/>
          <p:nvPr/>
        </p:nvSpPr>
        <p:spPr>
          <a:xfrm>
            <a:off x="5638800" y="6214978"/>
            <a:ext cx="444944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140" dirty="0">
                <a:solidFill>
                  <a:srgbClr val="004F9F"/>
                </a:solidFill>
                <a:latin typeface="Tahoma"/>
                <a:cs typeface="Tahoma"/>
              </a:rPr>
              <a:t>проектов «Школьное инициативное бюджетирование»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47" name="object 23">
            <a:extLst>
              <a:ext uri="{FF2B5EF4-FFF2-40B4-BE49-F238E27FC236}">
                <a16:creationId xmlns:a16="http://schemas.microsoft.com/office/drawing/2014/main" id="{25B4A060-D2E2-3800-F6DF-8331BDB00A6C}"/>
              </a:ext>
            </a:extLst>
          </p:cNvPr>
          <p:cNvSpPr txBox="1"/>
          <p:nvPr/>
        </p:nvSpPr>
        <p:spPr>
          <a:xfrm>
            <a:off x="5181600" y="6269546"/>
            <a:ext cx="435457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515" dirty="0">
                <a:solidFill>
                  <a:srgbClr val="004F9F"/>
                </a:solidFill>
                <a:latin typeface="Trebuchet MS"/>
                <a:cs typeface="Trebuchet MS"/>
              </a:rPr>
              <a:t>6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52" name="object 11">
            <a:extLst>
              <a:ext uri="{FF2B5EF4-FFF2-40B4-BE49-F238E27FC236}">
                <a16:creationId xmlns:a16="http://schemas.microsoft.com/office/drawing/2014/main" id="{13D0E4B7-80D3-EF38-3718-4D98AC62C0C8}"/>
              </a:ext>
            </a:extLst>
          </p:cNvPr>
          <p:cNvSpPr/>
          <p:nvPr/>
        </p:nvSpPr>
        <p:spPr>
          <a:xfrm>
            <a:off x="874637" y="5788218"/>
            <a:ext cx="3390900" cy="0"/>
          </a:xfrm>
          <a:custGeom>
            <a:avLst/>
            <a:gdLst/>
            <a:ahLst/>
            <a:cxnLst/>
            <a:rect l="l" t="t" r="r" b="b"/>
            <a:pathLst>
              <a:path w="3390900">
                <a:moveTo>
                  <a:pt x="0" y="0"/>
                </a:moveTo>
                <a:lnTo>
                  <a:pt x="3390773" y="0"/>
                </a:lnTo>
              </a:path>
            </a:pathLst>
          </a:custGeom>
          <a:ln w="6350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">
            <a:extLst>
              <a:ext uri="{FF2B5EF4-FFF2-40B4-BE49-F238E27FC236}">
                <a16:creationId xmlns:a16="http://schemas.microsoft.com/office/drawing/2014/main" id="{8C48FA6B-A42A-C283-4ECB-1A6FABDFDB1A}"/>
              </a:ext>
            </a:extLst>
          </p:cNvPr>
          <p:cNvSpPr txBox="1"/>
          <p:nvPr/>
        </p:nvSpPr>
        <p:spPr>
          <a:xfrm>
            <a:off x="1501053" y="5963174"/>
            <a:ext cx="300095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065">
              <a:lnSpc>
                <a:spcPct val="100000"/>
              </a:lnSpc>
              <a:spcBef>
                <a:spcPts val="100"/>
              </a:spcBef>
            </a:pPr>
            <a:r>
              <a:rPr lang="ru-RU" sz="1400" spc="125" dirty="0">
                <a:solidFill>
                  <a:srgbClr val="004F9F"/>
                </a:solidFill>
                <a:latin typeface="Tahoma"/>
                <a:cs typeface="Tahoma"/>
              </a:rPr>
              <a:t>проектов ШИБ</a:t>
            </a:r>
            <a:endParaRPr sz="1400" dirty="0">
              <a:latin typeface="Trebuchet MS"/>
              <a:cs typeface="Trebuchet MS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997B3FA7-276E-166B-3A8C-B36A79903C9C}"/>
              </a:ext>
            </a:extLst>
          </p:cNvPr>
          <p:cNvSpPr txBox="1"/>
          <p:nvPr/>
        </p:nvSpPr>
        <p:spPr>
          <a:xfrm>
            <a:off x="1164042" y="5965880"/>
            <a:ext cx="506730" cy="2943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70"/>
              </a:lnSpc>
            </a:pPr>
            <a:r>
              <a:rPr lang="ru-RU" sz="2000" b="1" spc="-25" dirty="0">
                <a:solidFill>
                  <a:srgbClr val="004F9F"/>
                </a:solidFill>
                <a:latin typeface="Trebuchet MS"/>
                <a:cs typeface="Trebuchet MS"/>
              </a:rPr>
              <a:t>12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6980" y="1414378"/>
            <a:ext cx="75260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pc="150" dirty="0">
                <a:solidFill>
                  <a:srgbClr val="004F9F"/>
                </a:solidFill>
                <a:latin typeface="Tahoma"/>
                <a:cs typeface="Tahoma"/>
              </a:rPr>
              <a:t>Создана комплексная защита учреждений: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66061" y="3953989"/>
            <a:ext cx="3825339" cy="177371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134" y="3968750"/>
            <a:ext cx="2345266" cy="1758950"/>
          </a:xfrm>
          <a:prstGeom prst="rect">
            <a:avLst/>
          </a:prstGeom>
        </p:spPr>
      </p:pic>
      <p:pic>
        <p:nvPicPr>
          <p:cNvPr id="13" name="object 13" descr="Рисунок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762" y="47840"/>
            <a:ext cx="2392426" cy="1002830"/>
          </a:xfrm>
          <a:prstGeom prst="rect">
            <a:avLst/>
          </a:prstGeom>
        </p:spPr>
      </p:pic>
      <p:pic>
        <p:nvPicPr>
          <p:cNvPr id="14" name="object 14" descr="Рисунок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203940" y="458508"/>
            <a:ext cx="614629" cy="6058408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78852" y="1828799"/>
            <a:ext cx="5650548" cy="45719"/>
          </a:xfrm>
          <a:custGeom>
            <a:avLst/>
            <a:gdLst/>
            <a:ahLst/>
            <a:cxnLst/>
            <a:rect l="l" t="t" r="r" b="b"/>
            <a:pathLst>
              <a:path w="4806315">
                <a:moveTo>
                  <a:pt x="0" y="0"/>
                </a:moveTo>
                <a:lnTo>
                  <a:pt x="4806060" y="0"/>
                </a:lnTo>
              </a:path>
            </a:pathLst>
          </a:custGeom>
          <a:ln w="9525">
            <a:solidFill>
              <a:srgbClr val="004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0">
            <a:extLst>
              <a:ext uri="{FF2B5EF4-FFF2-40B4-BE49-F238E27FC236}">
                <a16:creationId xmlns:a16="http://schemas.microsoft.com/office/drawing/2014/main" id="{0CE4F328-56F3-D615-6328-603E4C0AB589}"/>
              </a:ext>
            </a:extLst>
          </p:cNvPr>
          <p:cNvSpPr txBox="1"/>
          <p:nvPr/>
        </p:nvSpPr>
        <p:spPr>
          <a:xfrm>
            <a:off x="7548498" y="377190"/>
            <a:ext cx="344932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lang="ru-RU" sz="2400" b="1" dirty="0">
                <a:solidFill>
                  <a:srgbClr val="004F9F"/>
                </a:solidFill>
                <a:latin typeface="Calibri"/>
                <a:cs typeface="Calibri"/>
              </a:rPr>
              <a:t>ОБРАЗОВАНИЕ БЕЗОПАСНОСТЬ</a:t>
            </a:r>
          </a:p>
        </p:txBody>
      </p:sp>
      <p:pic>
        <p:nvPicPr>
          <p:cNvPr id="20" name="object 31" descr="Рисунок 13">
            <a:extLst>
              <a:ext uri="{FF2B5EF4-FFF2-40B4-BE49-F238E27FC236}">
                <a16:creationId xmlns:a16="http://schemas.microsoft.com/office/drawing/2014/main" id="{136D0DC8-AD7A-4F28-243A-C0D4131BA11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0420" y="1981200"/>
            <a:ext cx="301752" cy="330098"/>
          </a:xfrm>
          <a:prstGeom prst="rect">
            <a:avLst/>
          </a:prstGeom>
        </p:spPr>
      </p:pic>
      <p:sp>
        <p:nvSpPr>
          <p:cNvPr id="21" name="object 2">
            <a:extLst>
              <a:ext uri="{FF2B5EF4-FFF2-40B4-BE49-F238E27FC236}">
                <a16:creationId xmlns:a16="http://schemas.microsoft.com/office/drawing/2014/main" id="{B5236DB7-CB18-7E03-0B30-000CAD7F4DDB}"/>
              </a:ext>
            </a:extLst>
          </p:cNvPr>
          <p:cNvSpPr txBox="1"/>
          <p:nvPr/>
        </p:nvSpPr>
        <p:spPr>
          <a:xfrm>
            <a:off x="1511479" y="1983354"/>
            <a:ext cx="43256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pc="150" dirty="0">
                <a:solidFill>
                  <a:srgbClr val="004F9F"/>
                </a:solidFill>
                <a:latin typeface="Tahoma"/>
                <a:cs typeface="Tahoma"/>
              </a:rPr>
              <a:t>ограждение периметра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22" name="object 31" descr="Рисунок 13">
            <a:extLst>
              <a:ext uri="{FF2B5EF4-FFF2-40B4-BE49-F238E27FC236}">
                <a16:creationId xmlns:a16="http://schemas.microsoft.com/office/drawing/2014/main" id="{01298485-273E-3A4F-3144-23F337F052A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0420" y="2511864"/>
            <a:ext cx="301752" cy="330098"/>
          </a:xfrm>
          <a:prstGeom prst="rect">
            <a:avLst/>
          </a:prstGeom>
        </p:spPr>
      </p:pic>
      <p:sp>
        <p:nvSpPr>
          <p:cNvPr id="23" name="object 2">
            <a:extLst>
              <a:ext uri="{FF2B5EF4-FFF2-40B4-BE49-F238E27FC236}">
                <a16:creationId xmlns:a16="http://schemas.microsoft.com/office/drawing/2014/main" id="{963932C8-0465-80CB-1681-C2ED83889307}"/>
              </a:ext>
            </a:extLst>
          </p:cNvPr>
          <p:cNvSpPr txBox="1"/>
          <p:nvPr/>
        </p:nvSpPr>
        <p:spPr>
          <a:xfrm>
            <a:off x="1451420" y="2526841"/>
            <a:ext cx="464458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800" spc="150" dirty="0">
                <a:solidFill>
                  <a:srgbClr val="004F9F"/>
                </a:solidFill>
                <a:latin typeface="Tahoma"/>
                <a:cs typeface="Tahoma"/>
              </a:rPr>
              <a:t>комплекс экстренного оповещения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24" name="object 31" descr="Рисунок 13">
            <a:extLst>
              <a:ext uri="{FF2B5EF4-FFF2-40B4-BE49-F238E27FC236}">
                <a16:creationId xmlns:a16="http://schemas.microsoft.com/office/drawing/2014/main" id="{4E56049A-31C1-732C-5D10-56A78427A6E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0420" y="3105437"/>
            <a:ext cx="301752" cy="330098"/>
          </a:xfrm>
          <a:prstGeom prst="rect">
            <a:avLst/>
          </a:prstGeom>
        </p:spPr>
      </p:pic>
      <p:sp>
        <p:nvSpPr>
          <p:cNvPr id="25" name="object 2">
            <a:extLst>
              <a:ext uri="{FF2B5EF4-FFF2-40B4-BE49-F238E27FC236}">
                <a16:creationId xmlns:a16="http://schemas.microsoft.com/office/drawing/2014/main" id="{10CBB8FD-803D-5B39-EB6F-94880B5190AF}"/>
              </a:ext>
            </a:extLst>
          </p:cNvPr>
          <p:cNvSpPr txBox="1"/>
          <p:nvPr/>
        </p:nvSpPr>
        <p:spPr>
          <a:xfrm>
            <a:off x="1451419" y="3011842"/>
            <a:ext cx="528759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pc="150" dirty="0">
                <a:solidFill>
                  <a:srgbClr val="004F9F"/>
                </a:solidFill>
                <a:latin typeface="Tahoma"/>
                <a:cs typeface="Tahoma"/>
              </a:rPr>
              <a:t>система контроля и управления доступом</a:t>
            </a:r>
            <a:endParaRPr sz="1800" dirty="0">
              <a:latin typeface="Tahoma"/>
              <a:cs typeface="Tahoma"/>
            </a:endParaRPr>
          </a:p>
        </p:txBody>
      </p:sp>
      <p:pic>
        <p:nvPicPr>
          <p:cNvPr id="31" name="Рисунок 30" descr="Изображение выглядит как строительство, дверь, ворота, в помещени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36684D4-F9D6-AF32-B336-57CF8A887F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304" y="3953989"/>
            <a:ext cx="3143096" cy="1756589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на открытом воздухе, небо, облако, трав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56FE7C5-DEDC-CA98-3C45-B47085CED7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640" y="1287728"/>
            <a:ext cx="3143096" cy="23573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0344" y="5081727"/>
            <a:ext cx="4923790" cy="15900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marR="5080">
              <a:lnSpc>
                <a:spcPts val="5830"/>
              </a:lnSpc>
              <a:spcBef>
                <a:spcPts val="835"/>
              </a:spcBef>
            </a:pPr>
            <a:r>
              <a:rPr sz="5400" b="1" spc="60" dirty="0">
                <a:solidFill>
                  <a:srgbClr val="004F9F"/>
                </a:solidFill>
                <a:latin typeface="Tahoma"/>
                <a:cs typeface="Tahoma"/>
              </a:rPr>
              <a:t>Благодарю за</a:t>
            </a:r>
            <a:r>
              <a:rPr sz="5400" b="1" spc="-95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sz="5400" b="1" spc="85" dirty="0">
                <a:solidFill>
                  <a:srgbClr val="004F9F"/>
                </a:solidFill>
                <a:latin typeface="Tahoma"/>
                <a:cs typeface="Tahoma"/>
              </a:rPr>
              <a:t>внимание!</a:t>
            </a:r>
            <a:endParaRPr sz="5400">
              <a:latin typeface="Tahoma"/>
              <a:cs typeface="Tahoma"/>
            </a:endParaRPr>
          </a:p>
        </p:txBody>
      </p:sp>
      <p:pic>
        <p:nvPicPr>
          <p:cNvPr id="3" name="object 3" descr="Picture 55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94864" y="499631"/>
            <a:ext cx="2703528" cy="269313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3016" y="4400550"/>
            <a:ext cx="2740025" cy="56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4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4F9F"/>
                </a:solidFill>
                <a:latin typeface="Tahoma"/>
                <a:cs typeface="Tahoma"/>
              </a:rPr>
              <a:t>Молчанов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ts val="2140"/>
              </a:lnSpc>
            </a:pPr>
            <a:r>
              <a:rPr sz="1800" b="1" spc="80" dirty="0">
                <a:solidFill>
                  <a:srgbClr val="004F9F"/>
                </a:solidFill>
                <a:latin typeface="Tahoma"/>
                <a:cs typeface="Tahoma"/>
              </a:rPr>
              <a:t>Артем</a:t>
            </a:r>
            <a:r>
              <a:rPr sz="1800" b="1" spc="-30" dirty="0">
                <a:solidFill>
                  <a:srgbClr val="004F9F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004F9F"/>
                </a:solidFill>
                <a:latin typeface="Tahoma"/>
                <a:cs typeface="Tahoma"/>
              </a:rPr>
              <a:t>Владимирович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 descr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16392" y="3770515"/>
            <a:ext cx="2725857" cy="2725857"/>
          </a:xfrm>
          <a:prstGeom prst="rect">
            <a:avLst/>
          </a:prstGeom>
        </p:spPr>
      </p:pic>
      <p:pic>
        <p:nvPicPr>
          <p:cNvPr id="6" name="object 6" descr="Рисунок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762" y="47840"/>
            <a:ext cx="2392426" cy="1002830"/>
          </a:xfrm>
          <a:prstGeom prst="rect">
            <a:avLst/>
          </a:prstGeom>
        </p:spPr>
      </p:pic>
      <p:pic>
        <p:nvPicPr>
          <p:cNvPr id="7" name="object 7" descr="Рисунок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203940" y="458508"/>
            <a:ext cx="614629" cy="60584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100</Words>
  <Application>Microsoft Macintosh PowerPoint</Application>
  <PresentationFormat>Широкоэкранный</PresentationFormat>
  <Paragraphs>41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Aptos</vt:lpstr>
      <vt:lpstr>Calibri</vt:lpstr>
      <vt:lpstr>Tahoma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Viktor Yakushev</cp:lastModifiedBy>
  <cp:revision>4</cp:revision>
  <dcterms:created xsi:type="dcterms:W3CDTF">2026-06-15T20:36:13Z</dcterms:created>
  <dcterms:modified xsi:type="dcterms:W3CDTF">2026-08-20T23:04:22Z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2026-05-19T00:00:00Z</vt:filetime>
  </property>
  <property fmtid="{D5CDD505-2E9C-101B-9397-08002B2CF9AE}" pid="4" name="Creator">
    <vt:lpwstr>Microsoft® PowerPoint® 2024</vt:lpwstr>
  </property>
  <property fmtid="{D5CDD505-2E9C-101B-9397-08002B2CF9AE}" pid="5" name="LastSaved">
    <vt:filetime>2026-06-15T00:00:00Z</vt:filetime>
  </property>
  <property fmtid="{D5CDD505-2E9C-101B-9397-08002B2CF9AE}" pid="6" name="Producer">
    <vt:lpwstr>Microsoft® PowerPoint® 2024</vt:lpwstr>
  </property>
</Properties>
</file>