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414" r:id="rId7"/>
    <p:sldId id="261" r:id="rId8"/>
    <p:sldId id="405" r:id="rId9"/>
    <p:sldId id="262" r:id="rId10"/>
    <p:sldId id="263" r:id="rId11"/>
    <p:sldId id="264" r:id="rId12"/>
    <p:sldId id="265" r:id="rId13"/>
    <p:sldId id="407" r:id="rId14"/>
    <p:sldId id="408" r:id="rId15"/>
    <p:sldId id="410" r:id="rId16"/>
    <p:sldId id="411" r:id="rId17"/>
    <p:sldId id="412" r:id="rId18"/>
    <p:sldId id="413" r:id="rId19"/>
    <p:sldId id="403" r:id="rId20"/>
  </p:sldIdLst>
  <p:sldSz cx="12192000" cy="6858000"/>
  <p:notesSz cx="6858000" cy="12192000"/>
  <p:embeddedFontLst>
    <p:embeddedFont>
      <p:font typeface="Alexandria" panose="020B0604020202020204" charset="-78"/>
      <p:regular r:id="rId22"/>
    </p:embeddedFont>
    <p:embeddedFont>
      <p:font typeface="Nobile" panose="020B0604020202020204" charset="0"/>
      <p:regular r:id="rId23"/>
    </p:embeddedFont>
    <p:embeddedFont>
      <p:font typeface="Nobile Bold" panose="020B0604020202020204" charset="0"/>
      <p:regular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Raleway Black" pitchFamily="2" charset="-52"/>
      <p:bold r:id="rId29"/>
      <p:boldItalic r:id="rId30"/>
    </p:embeddedFont>
    <p:embeddedFont>
      <p:font typeface="Raleway SemiBold" pitchFamily="2" charset="-52"/>
      <p:bold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Roboto Bold" panose="02000000000000000000" charset="0"/>
      <p:bold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F"/>
    <a:srgbClr val="1B54DA"/>
    <a:srgbClr val="9948FF"/>
    <a:srgbClr val="0C75EA"/>
    <a:srgbClr val="1B9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7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4593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C084F5-2BCB-4AA0-98A6-526633297CE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31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 userDrawn="1"/>
        </p:nvGrpSpPr>
        <p:grpSpPr>
          <a:xfrm>
            <a:off x="0" y="2958588"/>
            <a:ext cx="12220140" cy="3494749"/>
            <a:chOff x="0" y="4437881"/>
            <a:chExt cx="18330210" cy="5242123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0" y="4437881"/>
              <a:ext cx="18281991" cy="5242123"/>
            </a:xfrm>
            <a:custGeom>
              <a:avLst/>
              <a:gdLst>
                <a:gd name="T0" fmla="*/ 2184 w 2244"/>
                <a:gd name="T1" fmla="*/ 0 h 641"/>
                <a:gd name="T2" fmla="*/ 1910 w 2244"/>
                <a:gd name="T3" fmla="*/ 168 h 641"/>
                <a:gd name="T4" fmla="*/ 1736 w 2244"/>
                <a:gd name="T5" fmla="*/ 336 h 641"/>
                <a:gd name="T6" fmla="*/ 1705 w 2244"/>
                <a:gd name="T7" fmla="*/ 357 h 641"/>
                <a:gd name="T8" fmla="*/ 1686 w 2244"/>
                <a:gd name="T9" fmla="*/ 356 h 641"/>
                <a:gd name="T10" fmla="*/ 1638 w 2244"/>
                <a:gd name="T11" fmla="*/ 362 h 641"/>
                <a:gd name="T12" fmla="*/ 1506 w 2244"/>
                <a:gd name="T13" fmla="*/ 308 h 641"/>
                <a:gd name="T14" fmla="*/ 1345 w 2244"/>
                <a:gd name="T15" fmla="*/ 398 h 641"/>
                <a:gd name="T16" fmla="*/ 1264 w 2244"/>
                <a:gd name="T17" fmla="*/ 376 h 641"/>
                <a:gd name="T18" fmla="*/ 1220 w 2244"/>
                <a:gd name="T19" fmla="*/ 383 h 641"/>
                <a:gd name="T20" fmla="*/ 1052 w 2244"/>
                <a:gd name="T21" fmla="*/ 260 h 641"/>
                <a:gd name="T22" fmla="*/ 986 w 2244"/>
                <a:gd name="T23" fmla="*/ 273 h 641"/>
                <a:gd name="T24" fmla="*/ 742 w 2244"/>
                <a:gd name="T25" fmla="*/ 136 h 641"/>
                <a:gd name="T26" fmla="*/ 614 w 2244"/>
                <a:gd name="T27" fmla="*/ 167 h 641"/>
                <a:gd name="T28" fmla="*/ 566 w 2244"/>
                <a:gd name="T29" fmla="*/ 160 h 641"/>
                <a:gd name="T30" fmla="*/ 429 w 2244"/>
                <a:gd name="T31" fmla="*/ 223 h 641"/>
                <a:gd name="T32" fmla="*/ 396 w 2244"/>
                <a:gd name="T33" fmla="*/ 220 h 641"/>
                <a:gd name="T34" fmla="*/ 370 w 2244"/>
                <a:gd name="T35" fmla="*/ 222 h 641"/>
                <a:gd name="T36" fmla="*/ 92 w 2244"/>
                <a:gd name="T37" fmla="*/ 8 h 641"/>
                <a:gd name="T38" fmla="*/ 0 w 2244"/>
                <a:gd name="T39" fmla="*/ 23 h 641"/>
                <a:gd name="T40" fmla="*/ 0 w 2244"/>
                <a:gd name="T41" fmla="*/ 641 h 641"/>
                <a:gd name="T42" fmla="*/ 2244 w 2244"/>
                <a:gd name="T43" fmla="*/ 641 h 641"/>
                <a:gd name="T44" fmla="*/ 2244 w 2244"/>
                <a:gd name="T45" fmla="*/ 6 h 641"/>
                <a:gd name="T46" fmla="*/ 2184 w 2244"/>
                <a:gd name="T47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44" h="641">
                  <a:moveTo>
                    <a:pt x="2184" y="0"/>
                  </a:moveTo>
                  <a:cubicBezTo>
                    <a:pt x="2064" y="0"/>
                    <a:pt x="1961" y="69"/>
                    <a:pt x="1910" y="168"/>
                  </a:cubicBezTo>
                  <a:cubicBezTo>
                    <a:pt x="1816" y="170"/>
                    <a:pt x="1740" y="244"/>
                    <a:pt x="1736" y="336"/>
                  </a:cubicBezTo>
                  <a:cubicBezTo>
                    <a:pt x="1725" y="342"/>
                    <a:pt x="1715" y="349"/>
                    <a:pt x="1705" y="357"/>
                  </a:cubicBezTo>
                  <a:cubicBezTo>
                    <a:pt x="1699" y="357"/>
                    <a:pt x="1693" y="356"/>
                    <a:pt x="1686" y="356"/>
                  </a:cubicBezTo>
                  <a:cubicBezTo>
                    <a:pt x="1669" y="356"/>
                    <a:pt x="1653" y="358"/>
                    <a:pt x="1638" y="362"/>
                  </a:cubicBezTo>
                  <a:cubicBezTo>
                    <a:pt x="1604" y="329"/>
                    <a:pt x="1557" y="308"/>
                    <a:pt x="1506" y="308"/>
                  </a:cubicBezTo>
                  <a:cubicBezTo>
                    <a:pt x="1438" y="308"/>
                    <a:pt x="1378" y="344"/>
                    <a:pt x="1345" y="398"/>
                  </a:cubicBezTo>
                  <a:cubicBezTo>
                    <a:pt x="1321" y="384"/>
                    <a:pt x="1293" y="376"/>
                    <a:pt x="1264" y="376"/>
                  </a:cubicBezTo>
                  <a:cubicBezTo>
                    <a:pt x="1249" y="376"/>
                    <a:pt x="1234" y="379"/>
                    <a:pt x="1220" y="383"/>
                  </a:cubicBezTo>
                  <a:cubicBezTo>
                    <a:pt x="1197" y="312"/>
                    <a:pt x="1130" y="260"/>
                    <a:pt x="1052" y="260"/>
                  </a:cubicBezTo>
                  <a:cubicBezTo>
                    <a:pt x="1029" y="260"/>
                    <a:pt x="1006" y="265"/>
                    <a:pt x="986" y="273"/>
                  </a:cubicBezTo>
                  <a:cubicBezTo>
                    <a:pt x="936" y="191"/>
                    <a:pt x="845" y="136"/>
                    <a:pt x="742" y="136"/>
                  </a:cubicBezTo>
                  <a:cubicBezTo>
                    <a:pt x="696" y="136"/>
                    <a:pt x="652" y="147"/>
                    <a:pt x="614" y="167"/>
                  </a:cubicBezTo>
                  <a:cubicBezTo>
                    <a:pt x="599" y="163"/>
                    <a:pt x="583" y="160"/>
                    <a:pt x="566" y="160"/>
                  </a:cubicBezTo>
                  <a:cubicBezTo>
                    <a:pt x="511" y="160"/>
                    <a:pt x="462" y="185"/>
                    <a:pt x="429" y="223"/>
                  </a:cubicBezTo>
                  <a:cubicBezTo>
                    <a:pt x="418" y="221"/>
                    <a:pt x="407" y="220"/>
                    <a:pt x="396" y="220"/>
                  </a:cubicBezTo>
                  <a:cubicBezTo>
                    <a:pt x="387" y="220"/>
                    <a:pt x="379" y="221"/>
                    <a:pt x="370" y="222"/>
                  </a:cubicBezTo>
                  <a:cubicBezTo>
                    <a:pt x="338" y="99"/>
                    <a:pt x="225" y="8"/>
                    <a:pt x="92" y="8"/>
                  </a:cubicBezTo>
                  <a:cubicBezTo>
                    <a:pt x="60" y="8"/>
                    <a:pt x="29" y="13"/>
                    <a:pt x="0" y="23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2244" y="641"/>
                    <a:pt x="2244" y="641"/>
                    <a:pt x="2244" y="641"/>
                  </a:cubicBezTo>
                  <a:cubicBezTo>
                    <a:pt x="2244" y="6"/>
                    <a:pt x="2244" y="6"/>
                    <a:pt x="2244" y="6"/>
                  </a:cubicBezTo>
                  <a:cubicBezTo>
                    <a:pt x="2225" y="2"/>
                    <a:pt x="2205" y="0"/>
                    <a:pt x="2184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0" y="4937295"/>
              <a:ext cx="18330210" cy="4742709"/>
            </a:xfrm>
            <a:custGeom>
              <a:avLst/>
              <a:gdLst>
                <a:gd name="T0" fmla="*/ 2217 w 2250"/>
                <a:gd name="T1" fmla="*/ 0 h 580"/>
                <a:gd name="T2" fmla="*/ 1912 w 2250"/>
                <a:gd name="T3" fmla="*/ 278 h 580"/>
                <a:gd name="T4" fmla="*/ 1900 w 2250"/>
                <a:gd name="T5" fmla="*/ 278 h 580"/>
                <a:gd name="T6" fmla="*/ 1756 w 2250"/>
                <a:gd name="T7" fmla="*/ 341 h 580"/>
                <a:gd name="T8" fmla="*/ 1643 w 2250"/>
                <a:gd name="T9" fmla="*/ 306 h 580"/>
                <a:gd name="T10" fmla="*/ 1479 w 2250"/>
                <a:gd name="T11" fmla="*/ 392 h 580"/>
                <a:gd name="T12" fmla="*/ 1447 w 2250"/>
                <a:gd name="T13" fmla="*/ 403 h 580"/>
                <a:gd name="T14" fmla="*/ 1340 w 2250"/>
                <a:gd name="T15" fmla="*/ 365 h 580"/>
                <a:gd name="T16" fmla="*/ 1239 w 2250"/>
                <a:gd name="T17" fmla="*/ 399 h 580"/>
                <a:gd name="T18" fmla="*/ 1218 w 2250"/>
                <a:gd name="T19" fmla="*/ 411 h 580"/>
                <a:gd name="T20" fmla="*/ 1174 w 2250"/>
                <a:gd name="T21" fmla="*/ 382 h 580"/>
                <a:gd name="T22" fmla="*/ 1175 w 2250"/>
                <a:gd name="T23" fmla="*/ 372 h 580"/>
                <a:gd name="T24" fmla="*/ 1116 w 2250"/>
                <a:gd name="T25" fmla="*/ 314 h 580"/>
                <a:gd name="T26" fmla="*/ 1068 w 2250"/>
                <a:gd name="T27" fmla="*/ 338 h 580"/>
                <a:gd name="T28" fmla="*/ 1060 w 2250"/>
                <a:gd name="T29" fmla="*/ 337 h 580"/>
                <a:gd name="T30" fmla="*/ 1022 w 2250"/>
                <a:gd name="T31" fmla="*/ 353 h 580"/>
                <a:gd name="T32" fmla="*/ 1004 w 2250"/>
                <a:gd name="T33" fmla="*/ 349 h 580"/>
                <a:gd name="T34" fmla="*/ 981 w 2250"/>
                <a:gd name="T35" fmla="*/ 356 h 580"/>
                <a:gd name="T36" fmla="*/ 813 w 2250"/>
                <a:gd name="T37" fmla="*/ 242 h 580"/>
                <a:gd name="T38" fmla="*/ 673 w 2250"/>
                <a:gd name="T39" fmla="*/ 309 h 580"/>
                <a:gd name="T40" fmla="*/ 612 w 2250"/>
                <a:gd name="T41" fmla="*/ 300 h 580"/>
                <a:gd name="T42" fmla="*/ 497 w 2250"/>
                <a:gd name="T43" fmla="*/ 335 h 580"/>
                <a:gd name="T44" fmla="*/ 344 w 2250"/>
                <a:gd name="T45" fmla="*/ 274 h 580"/>
                <a:gd name="T46" fmla="*/ 235 w 2250"/>
                <a:gd name="T47" fmla="*/ 302 h 580"/>
                <a:gd name="T48" fmla="*/ 236 w 2250"/>
                <a:gd name="T49" fmla="*/ 282 h 580"/>
                <a:gd name="T50" fmla="*/ 34 w 2250"/>
                <a:gd name="T51" fmla="*/ 80 h 580"/>
                <a:gd name="T52" fmla="*/ 0 w 2250"/>
                <a:gd name="T53" fmla="*/ 83 h 580"/>
                <a:gd name="T54" fmla="*/ 0 w 2250"/>
                <a:gd name="T55" fmla="*/ 580 h 580"/>
                <a:gd name="T56" fmla="*/ 2250 w 2250"/>
                <a:gd name="T57" fmla="*/ 580 h 580"/>
                <a:gd name="T58" fmla="*/ 2250 w 2250"/>
                <a:gd name="T59" fmla="*/ 2 h 580"/>
                <a:gd name="T60" fmla="*/ 2217 w 2250"/>
                <a:gd name="T61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50" h="580">
                  <a:moveTo>
                    <a:pt x="2217" y="0"/>
                  </a:moveTo>
                  <a:cubicBezTo>
                    <a:pt x="2058" y="0"/>
                    <a:pt x="1927" y="122"/>
                    <a:pt x="1912" y="278"/>
                  </a:cubicBezTo>
                  <a:cubicBezTo>
                    <a:pt x="1908" y="278"/>
                    <a:pt x="1904" y="278"/>
                    <a:pt x="1900" y="278"/>
                  </a:cubicBezTo>
                  <a:cubicBezTo>
                    <a:pt x="1843" y="278"/>
                    <a:pt x="1792" y="302"/>
                    <a:pt x="1756" y="341"/>
                  </a:cubicBezTo>
                  <a:cubicBezTo>
                    <a:pt x="1724" y="319"/>
                    <a:pt x="1685" y="306"/>
                    <a:pt x="1643" y="306"/>
                  </a:cubicBezTo>
                  <a:cubicBezTo>
                    <a:pt x="1574" y="306"/>
                    <a:pt x="1514" y="340"/>
                    <a:pt x="1479" y="392"/>
                  </a:cubicBezTo>
                  <a:cubicBezTo>
                    <a:pt x="1467" y="394"/>
                    <a:pt x="1457" y="398"/>
                    <a:pt x="1447" y="403"/>
                  </a:cubicBezTo>
                  <a:cubicBezTo>
                    <a:pt x="1418" y="380"/>
                    <a:pt x="1381" y="365"/>
                    <a:pt x="1340" y="365"/>
                  </a:cubicBezTo>
                  <a:cubicBezTo>
                    <a:pt x="1303" y="365"/>
                    <a:pt x="1268" y="378"/>
                    <a:pt x="1239" y="399"/>
                  </a:cubicBezTo>
                  <a:cubicBezTo>
                    <a:pt x="1232" y="402"/>
                    <a:pt x="1225" y="406"/>
                    <a:pt x="1218" y="411"/>
                  </a:cubicBezTo>
                  <a:cubicBezTo>
                    <a:pt x="1208" y="396"/>
                    <a:pt x="1192" y="385"/>
                    <a:pt x="1174" y="382"/>
                  </a:cubicBezTo>
                  <a:cubicBezTo>
                    <a:pt x="1175" y="379"/>
                    <a:pt x="1175" y="376"/>
                    <a:pt x="1175" y="372"/>
                  </a:cubicBezTo>
                  <a:cubicBezTo>
                    <a:pt x="1175" y="340"/>
                    <a:pt x="1149" y="314"/>
                    <a:pt x="1116" y="314"/>
                  </a:cubicBezTo>
                  <a:cubicBezTo>
                    <a:pt x="1096" y="314"/>
                    <a:pt x="1079" y="323"/>
                    <a:pt x="1068" y="338"/>
                  </a:cubicBezTo>
                  <a:cubicBezTo>
                    <a:pt x="1066" y="338"/>
                    <a:pt x="1063" y="337"/>
                    <a:pt x="1060" y="337"/>
                  </a:cubicBezTo>
                  <a:cubicBezTo>
                    <a:pt x="1045" y="337"/>
                    <a:pt x="1032" y="343"/>
                    <a:pt x="1022" y="353"/>
                  </a:cubicBezTo>
                  <a:cubicBezTo>
                    <a:pt x="1017" y="351"/>
                    <a:pt x="1011" y="349"/>
                    <a:pt x="1004" y="349"/>
                  </a:cubicBezTo>
                  <a:cubicBezTo>
                    <a:pt x="996" y="349"/>
                    <a:pt x="988" y="352"/>
                    <a:pt x="981" y="356"/>
                  </a:cubicBezTo>
                  <a:cubicBezTo>
                    <a:pt x="954" y="289"/>
                    <a:pt x="889" y="242"/>
                    <a:pt x="813" y="242"/>
                  </a:cubicBezTo>
                  <a:cubicBezTo>
                    <a:pt x="756" y="242"/>
                    <a:pt x="706" y="268"/>
                    <a:pt x="673" y="309"/>
                  </a:cubicBezTo>
                  <a:cubicBezTo>
                    <a:pt x="654" y="303"/>
                    <a:pt x="633" y="300"/>
                    <a:pt x="612" y="300"/>
                  </a:cubicBezTo>
                  <a:cubicBezTo>
                    <a:pt x="570" y="300"/>
                    <a:pt x="530" y="313"/>
                    <a:pt x="497" y="335"/>
                  </a:cubicBezTo>
                  <a:cubicBezTo>
                    <a:pt x="458" y="297"/>
                    <a:pt x="404" y="274"/>
                    <a:pt x="344" y="274"/>
                  </a:cubicBezTo>
                  <a:cubicBezTo>
                    <a:pt x="305" y="274"/>
                    <a:pt x="268" y="284"/>
                    <a:pt x="235" y="302"/>
                  </a:cubicBezTo>
                  <a:cubicBezTo>
                    <a:pt x="236" y="295"/>
                    <a:pt x="236" y="289"/>
                    <a:pt x="236" y="282"/>
                  </a:cubicBezTo>
                  <a:cubicBezTo>
                    <a:pt x="236" y="171"/>
                    <a:pt x="146" y="80"/>
                    <a:pt x="34" y="80"/>
                  </a:cubicBezTo>
                  <a:cubicBezTo>
                    <a:pt x="23" y="80"/>
                    <a:pt x="11" y="81"/>
                    <a:pt x="0" y="83"/>
                  </a:cubicBezTo>
                  <a:cubicBezTo>
                    <a:pt x="0" y="580"/>
                    <a:pt x="0" y="580"/>
                    <a:pt x="0" y="580"/>
                  </a:cubicBezTo>
                  <a:cubicBezTo>
                    <a:pt x="2250" y="580"/>
                    <a:pt x="2250" y="580"/>
                    <a:pt x="2250" y="580"/>
                  </a:cubicBezTo>
                  <a:cubicBezTo>
                    <a:pt x="2250" y="2"/>
                    <a:pt x="2250" y="2"/>
                    <a:pt x="2250" y="2"/>
                  </a:cubicBezTo>
                  <a:cubicBezTo>
                    <a:pt x="2239" y="1"/>
                    <a:pt x="2228" y="0"/>
                    <a:pt x="22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200"/>
            </a:p>
          </p:txBody>
        </p:sp>
      </p:grpSp>
      <p:sp>
        <p:nvSpPr>
          <p:cNvPr id="12" name="Espace réservé du texte 11"/>
          <p:cNvSpPr>
            <a:spLocks noGrp="1"/>
          </p:cNvSpPr>
          <p:nvPr>
            <p:ph type="body" sz="quarter" idx="10" hasCustomPrompt="1"/>
          </p:nvPr>
        </p:nvSpPr>
        <p:spPr>
          <a:xfrm>
            <a:off x="609561" y="346032"/>
            <a:ext cx="10972879" cy="463534"/>
          </a:xfrm>
        </p:spPr>
        <p:txBody>
          <a:bodyPr>
            <a:noAutofit/>
          </a:bodyPr>
          <a:lstStyle>
            <a:lvl1pPr marL="0" algn="ctr" defTabSz="1088548" rtl="0" eaLnBrk="1" latinLnBrk="0" hangingPunct="1">
              <a:defRPr lang="fr-FR" sz="2933" b="0" kern="1200" dirty="0">
                <a:solidFill>
                  <a:schemeClr val="tx1"/>
                </a:solidFill>
                <a:latin typeface="Roboto Bold" pitchFamily="2" charset="0"/>
                <a:ea typeface="Roboto Bold" pitchFamily="2" charset="0"/>
                <a:cs typeface="Roboto Bold" pitchFamily="2" charset="0"/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5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609164" y="836712"/>
            <a:ext cx="10972879" cy="463534"/>
          </a:xfrm>
        </p:spPr>
        <p:txBody>
          <a:bodyPr>
            <a:noAutofit/>
          </a:bodyPr>
          <a:lstStyle>
            <a:lvl1pPr marL="0" algn="ctr" defTabSz="1088548" rtl="0" eaLnBrk="1" latinLnBrk="0" hangingPunct="1">
              <a:defRPr lang="fr-FR" sz="1600" b="0" kern="1200" dirty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38" y="1670768"/>
            <a:ext cx="2928325" cy="5034831"/>
          </a:xfrm>
          <a:prstGeom prst="rect">
            <a:avLst/>
          </a:prstGeom>
        </p:spPr>
      </p:pic>
      <p:sp>
        <p:nvSpPr>
          <p:cNvPr id="3" name="Espace réservé pour une image  2"/>
          <p:cNvSpPr>
            <a:spLocks noGrp="1"/>
          </p:cNvSpPr>
          <p:nvPr>
            <p:ph type="pic" sz="quarter" idx="12"/>
          </p:nvPr>
        </p:nvSpPr>
        <p:spPr>
          <a:xfrm>
            <a:off x="5039784" y="2181225"/>
            <a:ext cx="2064809" cy="3696047"/>
          </a:xfrm>
          <a:pattFill prst="lgCheck">
            <a:fgClr>
              <a:schemeClr val="tx1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vert="horz" wrap="square" lIns="217728" tIns="108864" rIns="217728" bIns="108864" rtlCol="0" anchor="ctr">
            <a:noAutofit/>
          </a:bodyPr>
          <a:lstStyle>
            <a:lvl1pPr>
              <a:defRPr lang="fr-FR" sz="2400">
                <a:latin typeface="+mj-lt"/>
              </a:defRPr>
            </a:lvl1pPr>
          </a:lstStyle>
          <a:p>
            <a:pPr marL="0" lvl="0" indent="0" algn="ctr" defTabSz="609630">
              <a:lnSpc>
                <a:spcPct val="100000"/>
              </a:lnSpc>
              <a:spcBef>
                <a:spcPts val="667"/>
              </a:spcBef>
              <a:buFontTx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944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0">
          <p15:clr>
            <a:srgbClr val="FBAE40"/>
          </p15:clr>
        </p15:guide>
        <p15:guide id="2" orient="horz" pos="32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microsoft.com/office/2007/relationships/hdphoto" Target="../media/hdphoto4.wdp"/><Relationship Id="rId18" Type="http://schemas.openxmlformats.org/officeDocument/2006/relationships/image" Target="../media/image48.png"/><Relationship Id="rId26" Type="http://schemas.openxmlformats.org/officeDocument/2006/relationships/image" Target="../media/image52.png"/><Relationship Id="rId3" Type="http://schemas.openxmlformats.org/officeDocument/2006/relationships/image" Target="../media/image39.svg"/><Relationship Id="rId21" Type="http://schemas.microsoft.com/office/2007/relationships/hdphoto" Target="../media/hdphoto8.wdp"/><Relationship Id="rId7" Type="http://schemas.microsoft.com/office/2007/relationships/hdphoto" Target="../media/hdphoto1.wdp"/><Relationship Id="rId12" Type="http://schemas.openxmlformats.org/officeDocument/2006/relationships/image" Target="../media/image45.png"/><Relationship Id="rId17" Type="http://schemas.microsoft.com/office/2007/relationships/hdphoto" Target="../media/hdphoto6.wdp"/><Relationship Id="rId25" Type="http://schemas.microsoft.com/office/2007/relationships/hdphoto" Target="../media/hdphoto10.wdp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7.png"/><Relationship Id="rId20" Type="http://schemas.openxmlformats.org/officeDocument/2006/relationships/image" Target="../media/image49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microsoft.com/office/2007/relationships/hdphoto" Target="../media/hdphoto3.wdp"/><Relationship Id="rId24" Type="http://schemas.openxmlformats.org/officeDocument/2006/relationships/image" Target="../media/image51.png"/><Relationship Id="rId32" Type="http://schemas.openxmlformats.org/officeDocument/2006/relationships/image" Target="../media/image9.png"/><Relationship Id="rId5" Type="http://schemas.openxmlformats.org/officeDocument/2006/relationships/image" Target="../media/image41.svg"/><Relationship Id="rId15" Type="http://schemas.microsoft.com/office/2007/relationships/hdphoto" Target="../media/hdphoto5.wdp"/><Relationship Id="rId23" Type="http://schemas.microsoft.com/office/2007/relationships/hdphoto" Target="../media/hdphoto9.wdp"/><Relationship Id="rId28" Type="http://schemas.openxmlformats.org/officeDocument/2006/relationships/image" Target="../media/image54.png"/><Relationship Id="rId10" Type="http://schemas.openxmlformats.org/officeDocument/2006/relationships/image" Target="../media/image44.png"/><Relationship Id="rId19" Type="http://schemas.microsoft.com/office/2007/relationships/hdphoto" Target="../media/hdphoto7.wdp"/><Relationship Id="rId31" Type="http://schemas.microsoft.com/office/2007/relationships/hdphoto" Target="../media/hdphoto11.wdp"/><Relationship Id="rId4" Type="http://schemas.openxmlformats.org/officeDocument/2006/relationships/image" Target="../media/image40.jpeg"/><Relationship Id="rId9" Type="http://schemas.microsoft.com/office/2007/relationships/hdphoto" Target="../media/hdphoto2.wdp"/><Relationship Id="rId14" Type="http://schemas.openxmlformats.org/officeDocument/2006/relationships/image" Target="../media/image46.png"/><Relationship Id="rId22" Type="http://schemas.openxmlformats.org/officeDocument/2006/relationships/image" Target="../media/image50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471496"/>
            <a:ext cx="7283302" cy="1092522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24FE53D-D98E-7562-A916-EEDFE2656B66}"/>
              </a:ext>
            </a:extLst>
          </p:cNvPr>
          <p:cNvSpPr/>
          <p:nvPr/>
        </p:nvSpPr>
        <p:spPr>
          <a:xfrm>
            <a:off x="0" y="-45552"/>
            <a:ext cx="11671747" cy="6949104"/>
          </a:xfrm>
          <a:prstGeom prst="rect">
            <a:avLst/>
          </a:prstGeom>
          <a:solidFill>
            <a:schemeClr val="tx1">
              <a:lumMod val="95000"/>
              <a:lumOff val="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B11B7C7-5725-E174-23E4-3AD654D39C1E}"/>
              </a:ext>
            </a:extLst>
          </p:cNvPr>
          <p:cNvSpPr/>
          <p:nvPr/>
        </p:nvSpPr>
        <p:spPr>
          <a:xfrm>
            <a:off x="5331137" y="-1170278"/>
            <a:ext cx="8286085" cy="9198556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512320-74B6-E563-E965-3A81EBDECEDE}"/>
              </a:ext>
            </a:extLst>
          </p:cNvPr>
          <p:cNvSpPr/>
          <p:nvPr/>
        </p:nvSpPr>
        <p:spPr>
          <a:xfrm>
            <a:off x="5331137" y="1043096"/>
            <a:ext cx="7461541" cy="1641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ln w="0">
                  <a:solidFill>
                    <a:schemeClr val="bg1">
                      <a:alpha val="30000"/>
                    </a:schemeClr>
                  </a:solidFill>
                </a:ln>
                <a:noFill/>
                <a:latin typeface="Raleway Black" panose="020B0A03030101060003" pitchFamily="34" charset="-52"/>
              </a:rPr>
              <a:t>Информационная</a:t>
            </a:r>
          </a:p>
          <a:p>
            <a:pPr algn="ctr"/>
            <a:r>
              <a:rPr lang="ru-RU" sz="5400" dirty="0">
                <a:ln w="0">
                  <a:solidFill>
                    <a:schemeClr val="bg1">
                      <a:alpha val="30000"/>
                    </a:schemeClr>
                  </a:solidFill>
                </a:ln>
                <a:noFill/>
                <a:latin typeface="Raleway Black" panose="020B0A03030101060003" pitchFamily="34" charset="-52"/>
              </a:rPr>
              <a:t> работа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63190E3-322F-C916-4687-2493D4147A92}"/>
              </a:ext>
            </a:extLst>
          </p:cNvPr>
          <p:cNvSpPr/>
          <p:nvPr/>
        </p:nvSpPr>
        <p:spPr>
          <a:xfrm>
            <a:off x="6127225" y="796153"/>
            <a:ext cx="5956794" cy="81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Raleway Black" panose="020B0A03030101060003" pitchFamily="34" charset="-52"/>
              </a:rPr>
              <a:t>Информационная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E5E2C66-B561-12A7-E799-73547A1A1F66}"/>
              </a:ext>
            </a:extLst>
          </p:cNvPr>
          <p:cNvSpPr/>
          <p:nvPr/>
        </p:nvSpPr>
        <p:spPr>
          <a:xfrm>
            <a:off x="7043871" y="1581498"/>
            <a:ext cx="3953932" cy="81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Raleway Black" panose="020B0A03030101060003" pitchFamily="34" charset="-52"/>
              </a:rPr>
              <a:t>работа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7E5E543-2342-739F-2BE4-BFD0D39C20B9}"/>
              </a:ext>
            </a:extLst>
          </p:cNvPr>
          <p:cNvSpPr/>
          <p:nvPr/>
        </p:nvSpPr>
        <p:spPr>
          <a:xfrm>
            <a:off x="5648876" y="3524428"/>
            <a:ext cx="7143802" cy="81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Raleway Black" panose="020B0A03030101060003" pitchFamily="34" charset="-52"/>
              </a:rPr>
              <a:t>первичной профсоюзной организации: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Raleway Black" panose="020B0A03030101060003" pitchFamily="34" charset="-52"/>
              </a:rPr>
              <a:t>механизмы, инструменты </a:t>
            </a:r>
            <a:br>
              <a:rPr lang="ru-RU" sz="2400" dirty="0">
                <a:solidFill>
                  <a:schemeClr val="bg1"/>
                </a:solidFill>
                <a:latin typeface="Raleway Black" panose="020B0A03030101060003" pitchFamily="34" charset="-52"/>
              </a:rPr>
            </a:br>
            <a:r>
              <a:rPr lang="ru-RU" sz="2400" dirty="0">
                <a:solidFill>
                  <a:schemeClr val="bg1"/>
                </a:solidFill>
                <a:latin typeface="Raleway Black" panose="020B0A03030101060003" pitchFamily="34" charset="-52"/>
              </a:rPr>
              <a:t>и сетевые ресурсы</a:t>
            </a: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4EECDA25-CC5F-C141-473F-4B018110A8FA}"/>
              </a:ext>
            </a:extLst>
          </p:cNvPr>
          <p:cNvSpPr/>
          <p:nvPr/>
        </p:nvSpPr>
        <p:spPr>
          <a:xfrm>
            <a:off x="1018002" y="5669070"/>
            <a:ext cx="259094" cy="655115"/>
          </a:xfrm>
          <a:custGeom>
            <a:avLst/>
            <a:gdLst>
              <a:gd name="connsiteX0" fmla="*/ 285263 w 351622"/>
              <a:gd name="connsiteY0" fmla="*/ 761649 h 889071"/>
              <a:gd name="connsiteX1" fmla="*/ 348974 w 351622"/>
              <a:gd name="connsiteY1" fmla="*/ 825360 h 889071"/>
              <a:gd name="connsiteX2" fmla="*/ 285263 w 351622"/>
              <a:gd name="connsiteY2" fmla="*/ 889071 h 889071"/>
              <a:gd name="connsiteX3" fmla="*/ 221552 w 351622"/>
              <a:gd name="connsiteY3" fmla="*/ 825360 h 889071"/>
              <a:gd name="connsiteX4" fmla="*/ 285263 w 351622"/>
              <a:gd name="connsiteY4" fmla="*/ 761649 h 889071"/>
              <a:gd name="connsiteX5" fmla="*/ 63711 w 351622"/>
              <a:gd name="connsiteY5" fmla="*/ 761649 h 889071"/>
              <a:gd name="connsiteX6" fmla="*/ 127422 w 351622"/>
              <a:gd name="connsiteY6" fmla="*/ 825360 h 889071"/>
              <a:gd name="connsiteX7" fmla="*/ 63711 w 351622"/>
              <a:gd name="connsiteY7" fmla="*/ 889071 h 889071"/>
              <a:gd name="connsiteX8" fmla="*/ 0 w 351622"/>
              <a:gd name="connsiteY8" fmla="*/ 825360 h 889071"/>
              <a:gd name="connsiteX9" fmla="*/ 63711 w 351622"/>
              <a:gd name="connsiteY9" fmla="*/ 761649 h 889071"/>
              <a:gd name="connsiteX10" fmla="*/ 68685 w 351622"/>
              <a:gd name="connsiteY10" fmla="*/ 562684 h 889071"/>
              <a:gd name="connsiteX11" fmla="*/ 132396 w 351622"/>
              <a:gd name="connsiteY11" fmla="*/ 626395 h 889071"/>
              <a:gd name="connsiteX12" fmla="*/ 68685 w 351622"/>
              <a:gd name="connsiteY12" fmla="*/ 690106 h 889071"/>
              <a:gd name="connsiteX13" fmla="*/ 4974 w 351622"/>
              <a:gd name="connsiteY13" fmla="*/ 626395 h 889071"/>
              <a:gd name="connsiteX14" fmla="*/ 68685 w 351622"/>
              <a:gd name="connsiteY14" fmla="*/ 562684 h 889071"/>
              <a:gd name="connsiteX15" fmla="*/ 287910 w 351622"/>
              <a:gd name="connsiteY15" fmla="*/ 562683 h 889071"/>
              <a:gd name="connsiteX16" fmla="*/ 351621 w 351622"/>
              <a:gd name="connsiteY16" fmla="*/ 626394 h 889071"/>
              <a:gd name="connsiteX17" fmla="*/ 287910 w 351622"/>
              <a:gd name="connsiteY17" fmla="*/ 690105 h 889071"/>
              <a:gd name="connsiteX18" fmla="*/ 224199 w 351622"/>
              <a:gd name="connsiteY18" fmla="*/ 626394 h 889071"/>
              <a:gd name="connsiteX19" fmla="*/ 287910 w 351622"/>
              <a:gd name="connsiteY19" fmla="*/ 562683 h 889071"/>
              <a:gd name="connsiteX20" fmla="*/ 287911 w 351622"/>
              <a:gd name="connsiteY20" fmla="*/ 371393 h 889071"/>
              <a:gd name="connsiteX21" fmla="*/ 351622 w 351622"/>
              <a:gd name="connsiteY21" fmla="*/ 435104 h 889071"/>
              <a:gd name="connsiteX22" fmla="*/ 287911 w 351622"/>
              <a:gd name="connsiteY22" fmla="*/ 498815 h 889071"/>
              <a:gd name="connsiteX23" fmla="*/ 224200 w 351622"/>
              <a:gd name="connsiteY23" fmla="*/ 435104 h 889071"/>
              <a:gd name="connsiteX24" fmla="*/ 287911 w 351622"/>
              <a:gd name="connsiteY24" fmla="*/ 371393 h 889071"/>
              <a:gd name="connsiteX25" fmla="*/ 63712 w 351622"/>
              <a:gd name="connsiteY25" fmla="*/ 363720 h 889071"/>
              <a:gd name="connsiteX26" fmla="*/ 127423 w 351622"/>
              <a:gd name="connsiteY26" fmla="*/ 427431 h 889071"/>
              <a:gd name="connsiteX27" fmla="*/ 63712 w 351622"/>
              <a:gd name="connsiteY27" fmla="*/ 491142 h 889071"/>
              <a:gd name="connsiteX28" fmla="*/ 1 w 351622"/>
              <a:gd name="connsiteY28" fmla="*/ 427431 h 889071"/>
              <a:gd name="connsiteX29" fmla="*/ 63712 w 351622"/>
              <a:gd name="connsiteY29" fmla="*/ 363720 h 889071"/>
              <a:gd name="connsiteX30" fmla="*/ 287910 w 351622"/>
              <a:gd name="connsiteY30" fmla="*/ 181820 h 889071"/>
              <a:gd name="connsiteX31" fmla="*/ 351621 w 351622"/>
              <a:gd name="connsiteY31" fmla="*/ 245531 h 889071"/>
              <a:gd name="connsiteX32" fmla="*/ 287910 w 351622"/>
              <a:gd name="connsiteY32" fmla="*/ 309242 h 889071"/>
              <a:gd name="connsiteX33" fmla="*/ 224199 w 351622"/>
              <a:gd name="connsiteY33" fmla="*/ 245531 h 889071"/>
              <a:gd name="connsiteX34" fmla="*/ 287910 w 351622"/>
              <a:gd name="connsiteY34" fmla="*/ 181820 h 889071"/>
              <a:gd name="connsiteX35" fmla="*/ 66358 w 351622"/>
              <a:gd name="connsiteY35" fmla="*/ 181820 h 889071"/>
              <a:gd name="connsiteX36" fmla="*/ 130069 w 351622"/>
              <a:gd name="connsiteY36" fmla="*/ 245531 h 889071"/>
              <a:gd name="connsiteX37" fmla="*/ 66358 w 351622"/>
              <a:gd name="connsiteY37" fmla="*/ 309242 h 889071"/>
              <a:gd name="connsiteX38" fmla="*/ 2647 w 351622"/>
              <a:gd name="connsiteY38" fmla="*/ 245531 h 889071"/>
              <a:gd name="connsiteX39" fmla="*/ 66358 w 351622"/>
              <a:gd name="connsiteY39" fmla="*/ 181820 h 889071"/>
              <a:gd name="connsiteX40" fmla="*/ 287910 w 351622"/>
              <a:gd name="connsiteY40" fmla="*/ 0 h 889071"/>
              <a:gd name="connsiteX41" fmla="*/ 351621 w 351622"/>
              <a:gd name="connsiteY41" fmla="*/ 63711 h 889071"/>
              <a:gd name="connsiteX42" fmla="*/ 287910 w 351622"/>
              <a:gd name="connsiteY42" fmla="*/ 127422 h 889071"/>
              <a:gd name="connsiteX43" fmla="*/ 224199 w 351622"/>
              <a:gd name="connsiteY43" fmla="*/ 63711 h 889071"/>
              <a:gd name="connsiteX44" fmla="*/ 287910 w 351622"/>
              <a:gd name="connsiteY44" fmla="*/ 0 h 889071"/>
              <a:gd name="connsiteX45" fmla="*/ 66358 w 351622"/>
              <a:gd name="connsiteY45" fmla="*/ 0 h 889071"/>
              <a:gd name="connsiteX46" fmla="*/ 130069 w 351622"/>
              <a:gd name="connsiteY46" fmla="*/ 63711 h 889071"/>
              <a:gd name="connsiteX47" fmla="*/ 66358 w 351622"/>
              <a:gd name="connsiteY47" fmla="*/ 127422 h 889071"/>
              <a:gd name="connsiteX48" fmla="*/ 2647 w 351622"/>
              <a:gd name="connsiteY48" fmla="*/ 63711 h 889071"/>
              <a:gd name="connsiteX49" fmla="*/ 66358 w 351622"/>
              <a:gd name="connsiteY49" fmla="*/ 0 h 88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1622" h="889071">
                <a:moveTo>
                  <a:pt x="285263" y="761649"/>
                </a:moveTo>
                <a:cubicBezTo>
                  <a:pt x="320450" y="761649"/>
                  <a:pt x="348974" y="790173"/>
                  <a:pt x="348974" y="825360"/>
                </a:cubicBezTo>
                <a:cubicBezTo>
                  <a:pt x="348974" y="860547"/>
                  <a:pt x="320450" y="889071"/>
                  <a:pt x="285263" y="889071"/>
                </a:cubicBezTo>
                <a:cubicBezTo>
                  <a:pt x="250076" y="889071"/>
                  <a:pt x="221552" y="860547"/>
                  <a:pt x="221552" y="825360"/>
                </a:cubicBezTo>
                <a:cubicBezTo>
                  <a:pt x="221552" y="790173"/>
                  <a:pt x="250076" y="761649"/>
                  <a:pt x="285263" y="761649"/>
                </a:cubicBezTo>
                <a:close/>
                <a:moveTo>
                  <a:pt x="63711" y="761649"/>
                </a:moveTo>
                <a:cubicBezTo>
                  <a:pt x="98898" y="761649"/>
                  <a:pt x="127422" y="790173"/>
                  <a:pt x="127422" y="825360"/>
                </a:cubicBezTo>
                <a:cubicBezTo>
                  <a:pt x="127422" y="860547"/>
                  <a:pt x="98898" y="889071"/>
                  <a:pt x="63711" y="889071"/>
                </a:cubicBezTo>
                <a:cubicBezTo>
                  <a:pt x="28524" y="889071"/>
                  <a:pt x="0" y="860547"/>
                  <a:pt x="0" y="825360"/>
                </a:cubicBezTo>
                <a:cubicBezTo>
                  <a:pt x="0" y="790173"/>
                  <a:pt x="28524" y="761649"/>
                  <a:pt x="63711" y="761649"/>
                </a:cubicBezTo>
                <a:close/>
                <a:moveTo>
                  <a:pt x="68685" y="562684"/>
                </a:moveTo>
                <a:cubicBezTo>
                  <a:pt x="103872" y="562684"/>
                  <a:pt x="132396" y="591208"/>
                  <a:pt x="132396" y="626395"/>
                </a:cubicBezTo>
                <a:cubicBezTo>
                  <a:pt x="132396" y="661582"/>
                  <a:pt x="103872" y="690106"/>
                  <a:pt x="68685" y="690106"/>
                </a:cubicBezTo>
                <a:cubicBezTo>
                  <a:pt x="33498" y="690106"/>
                  <a:pt x="4974" y="661582"/>
                  <a:pt x="4974" y="626395"/>
                </a:cubicBezTo>
                <a:cubicBezTo>
                  <a:pt x="4974" y="591208"/>
                  <a:pt x="33498" y="562684"/>
                  <a:pt x="68685" y="562684"/>
                </a:cubicBezTo>
                <a:close/>
                <a:moveTo>
                  <a:pt x="287910" y="562683"/>
                </a:moveTo>
                <a:cubicBezTo>
                  <a:pt x="323097" y="562683"/>
                  <a:pt x="351621" y="591207"/>
                  <a:pt x="351621" y="626394"/>
                </a:cubicBezTo>
                <a:cubicBezTo>
                  <a:pt x="351621" y="661581"/>
                  <a:pt x="323097" y="690105"/>
                  <a:pt x="287910" y="690105"/>
                </a:cubicBezTo>
                <a:cubicBezTo>
                  <a:pt x="252723" y="690105"/>
                  <a:pt x="224199" y="661581"/>
                  <a:pt x="224199" y="626394"/>
                </a:cubicBezTo>
                <a:cubicBezTo>
                  <a:pt x="224199" y="591207"/>
                  <a:pt x="252723" y="562683"/>
                  <a:pt x="287910" y="562683"/>
                </a:cubicBezTo>
                <a:close/>
                <a:moveTo>
                  <a:pt x="287911" y="371393"/>
                </a:moveTo>
                <a:cubicBezTo>
                  <a:pt x="323098" y="371393"/>
                  <a:pt x="351622" y="399917"/>
                  <a:pt x="351622" y="435104"/>
                </a:cubicBezTo>
                <a:cubicBezTo>
                  <a:pt x="351622" y="470291"/>
                  <a:pt x="323098" y="498815"/>
                  <a:pt x="287911" y="498815"/>
                </a:cubicBezTo>
                <a:cubicBezTo>
                  <a:pt x="252724" y="498815"/>
                  <a:pt x="224200" y="470291"/>
                  <a:pt x="224200" y="435104"/>
                </a:cubicBezTo>
                <a:cubicBezTo>
                  <a:pt x="224200" y="399917"/>
                  <a:pt x="252724" y="371393"/>
                  <a:pt x="287911" y="371393"/>
                </a:cubicBezTo>
                <a:close/>
                <a:moveTo>
                  <a:pt x="63712" y="363720"/>
                </a:moveTo>
                <a:cubicBezTo>
                  <a:pt x="98899" y="363720"/>
                  <a:pt x="127423" y="392244"/>
                  <a:pt x="127423" y="427431"/>
                </a:cubicBezTo>
                <a:cubicBezTo>
                  <a:pt x="127423" y="462618"/>
                  <a:pt x="98899" y="491142"/>
                  <a:pt x="63712" y="491142"/>
                </a:cubicBezTo>
                <a:cubicBezTo>
                  <a:pt x="28525" y="491142"/>
                  <a:pt x="1" y="462618"/>
                  <a:pt x="1" y="427431"/>
                </a:cubicBezTo>
                <a:cubicBezTo>
                  <a:pt x="1" y="392244"/>
                  <a:pt x="28525" y="363720"/>
                  <a:pt x="63712" y="363720"/>
                </a:cubicBezTo>
                <a:close/>
                <a:moveTo>
                  <a:pt x="287910" y="181820"/>
                </a:moveTo>
                <a:cubicBezTo>
                  <a:pt x="323097" y="181820"/>
                  <a:pt x="351621" y="210344"/>
                  <a:pt x="351621" y="245531"/>
                </a:cubicBezTo>
                <a:cubicBezTo>
                  <a:pt x="351621" y="280718"/>
                  <a:pt x="323097" y="309242"/>
                  <a:pt x="287910" y="309242"/>
                </a:cubicBezTo>
                <a:cubicBezTo>
                  <a:pt x="252723" y="309242"/>
                  <a:pt x="224199" y="280718"/>
                  <a:pt x="224199" y="245531"/>
                </a:cubicBezTo>
                <a:cubicBezTo>
                  <a:pt x="224199" y="210344"/>
                  <a:pt x="252723" y="181820"/>
                  <a:pt x="287910" y="181820"/>
                </a:cubicBezTo>
                <a:close/>
                <a:moveTo>
                  <a:pt x="66358" y="181820"/>
                </a:moveTo>
                <a:cubicBezTo>
                  <a:pt x="101545" y="181820"/>
                  <a:pt x="130069" y="210344"/>
                  <a:pt x="130069" y="245531"/>
                </a:cubicBezTo>
                <a:cubicBezTo>
                  <a:pt x="130069" y="280718"/>
                  <a:pt x="101545" y="309242"/>
                  <a:pt x="66358" y="309242"/>
                </a:cubicBezTo>
                <a:cubicBezTo>
                  <a:pt x="31171" y="309242"/>
                  <a:pt x="2647" y="280718"/>
                  <a:pt x="2647" y="245531"/>
                </a:cubicBezTo>
                <a:cubicBezTo>
                  <a:pt x="2647" y="210344"/>
                  <a:pt x="31171" y="181820"/>
                  <a:pt x="66358" y="181820"/>
                </a:cubicBezTo>
                <a:close/>
                <a:moveTo>
                  <a:pt x="287910" y="0"/>
                </a:moveTo>
                <a:cubicBezTo>
                  <a:pt x="323097" y="0"/>
                  <a:pt x="351621" y="28524"/>
                  <a:pt x="351621" y="63711"/>
                </a:cubicBezTo>
                <a:cubicBezTo>
                  <a:pt x="351621" y="98898"/>
                  <a:pt x="323097" y="127422"/>
                  <a:pt x="287910" y="127422"/>
                </a:cubicBezTo>
                <a:cubicBezTo>
                  <a:pt x="252723" y="127422"/>
                  <a:pt x="224199" y="98898"/>
                  <a:pt x="224199" y="63711"/>
                </a:cubicBezTo>
                <a:cubicBezTo>
                  <a:pt x="224199" y="28524"/>
                  <a:pt x="252723" y="0"/>
                  <a:pt x="287910" y="0"/>
                </a:cubicBezTo>
                <a:close/>
                <a:moveTo>
                  <a:pt x="66358" y="0"/>
                </a:moveTo>
                <a:cubicBezTo>
                  <a:pt x="101545" y="0"/>
                  <a:pt x="130069" y="28524"/>
                  <a:pt x="130069" y="63711"/>
                </a:cubicBezTo>
                <a:cubicBezTo>
                  <a:pt x="130069" y="98898"/>
                  <a:pt x="101545" y="127422"/>
                  <a:pt x="66358" y="127422"/>
                </a:cubicBezTo>
                <a:cubicBezTo>
                  <a:pt x="31171" y="127422"/>
                  <a:pt x="2647" y="98898"/>
                  <a:pt x="2647" y="63711"/>
                </a:cubicBezTo>
                <a:cubicBezTo>
                  <a:pt x="2647" y="28524"/>
                  <a:pt x="31171" y="0"/>
                  <a:pt x="66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90AA9F1-8268-F167-8262-99C7ADC1A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53" y="722016"/>
            <a:ext cx="4536558" cy="1417951"/>
          </a:xfrm>
          <a:prstGeom prst="rect">
            <a:avLst/>
          </a:prstGeom>
        </p:spPr>
      </p:pic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FEC16A8-030F-1665-2496-6D6B894EE9A8}"/>
              </a:ext>
            </a:extLst>
          </p:cNvPr>
          <p:cNvCxnSpPr/>
          <p:nvPr/>
        </p:nvCxnSpPr>
        <p:spPr>
          <a:xfrm>
            <a:off x="7350065" y="3062176"/>
            <a:ext cx="3423684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470D2049-94C8-F2A8-8978-222A50B614A0}"/>
              </a:ext>
            </a:extLst>
          </p:cNvPr>
          <p:cNvSpPr/>
          <p:nvPr/>
        </p:nvSpPr>
        <p:spPr>
          <a:xfrm rot="5400000">
            <a:off x="10644202" y="-15949"/>
            <a:ext cx="259094" cy="655115"/>
          </a:xfrm>
          <a:custGeom>
            <a:avLst/>
            <a:gdLst>
              <a:gd name="connsiteX0" fmla="*/ 285263 w 351622"/>
              <a:gd name="connsiteY0" fmla="*/ 761649 h 889071"/>
              <a:gd name="connsiteX1" fmla="*/ 348974 w 351622"/>
              <a:gd name="connsiteY1" fmla="*/ 825360 h 889071"/>
              <a:gd name="connsiteX2" fmla="*/ 285263 w 351622"/>
              <a:gd name="connsiteY2" fmla="*/ 889071 h 889071"/>
              <a:gd name="connsiteX3" fmla="*/ 221552 w 351622"/>
              <a:gd name="connsiteY3" fmla="*/ 825360 h 889071"/>
              <a:gd name="connsiteX4" fmla="*/ 285263 w 351622"/>
              <a:gd name="connsiteY4" fmla="*/ 761649 h 889071"/>
              <a:gd name="connsiteX5" fmla="*/ 63711 w 351622"/>
              <a:gd name="connsiteY5" fmla="*/ 761649 h 889071"/>
              <a:gd name="connsiteX6" fmla="*/ 127422 w 351622"/>
              <a:gd name="connsiteY6" fmla="*/ 825360 h 889071"/>
              <a:gd name="connsiteX7" fmla="*/ 63711 w 351622"/>
              <a:gd name="connsiteY7" fmla="*/ 889071 h 889071"/>
              <a:gd name="connsiteX8" fmla="*/ 0 w 351622"/>
              <a:gd name="connsiteY8" fmla="*/ 825360 h 889071"/>
              <a:gd name="connsiteX9" fmla="*/ 63711 w 351622"/>
              <a:gd name="connsiteY9" fmla="*/ 761649 h 889071"/>
              <a:gd name="connsiteX10" fmla="*/ 68685 w 351622"/>
              <a:gd name="connsiteY10" fmla="*/ 562684 h 889071"/>
              <a:gd name="connsiteX11" fmla="*/ 132396 w 351622"/>
              <a:gd name="connsiteY11" fmla="*/ 626395 h 889071"/>
              <a:gd name="connsiteX12" fmla="*/ 68685 w 351622"/>
              <a:gd name="connsiteY12" fmla="*/ 690106 h 889071"/>
              <a:gd name="connsiteX13" fmla="*/ 4974 w 351622"/>
              <a:gd name="connsiteY13" fmla="*/ 626395 h 889071"/>
              <a:gd name="connsiteX14" fmla="*/ 68685 w 351622"/>
              <a:gd name="connsiteY14" fmla="*/ 562684 h 889071"/>
              <a:gd name="connsiteX15" fmla="*/ 287910 w 351622"/>
              <a:gd name="connsiteY15" fmla="*/ 562683 h 889071"/>
              <a:gd name="connsiteX16" fmla="*/ 351621 w 351622"/>
              <a:gd name="connsiteY16" fmla="*/ 626394 h 889071"/>
              <a:gd name="connsiteX17" fmla="*/ 287910 w 351622"/>
              <a:gd name="connsiteY17" fmla="*/ 690105 h 889071"/>
              <a:gd name="connsiteX18" fmla="*/ 224199 w 351622"/>
              <a:gd name="connsiteY18" fmla="*/ 626394 h 889071"/>
              <a:gd name="connsiteX19" fmla="*/ 287910 w 351622"/>
              <a:gd name="connsiteY19" fmla="*/ 562683 h 889071"/>
              <a:gd name="connsiteX20" fmla="*/ 287911 w 351622"/>
              <a:gd name="connsiteY20" fmla="*/ 371393 h 889071"/>
              <a:gd name="connsiteX21" fmla="*/ 351622 w 351622"/>
              <a:gd name="connsiteY21" fmla="*/ 435104 h 889071"/>
              <a:gd name="connsiteX22" fmla="*/ 287911 w 351622"/>
              <a:gd name="connsiteY22" fmla="*/ 498815 h 889071"/>
              <a:gd name="connsiteX23" fmla="*/ 224200 w 351622"/>
              <a:gd name="connsiteY23" fmla="*/ 435104 h 889071"/>
              <a:gd name="connsiteX24" fmla="*/ 287911 w 351622"/>
              <a:gd name="connsiteY24" fmla="*/ 371393 h 889071"/>
              <a:gd name="connsiteX25" fmla="*/ 63712 w 351622"/>
              <a:gd name="connsiteY25" fmla="*/ 363720 h 889071"/>
              <a:gd name="connsiteX26" fmla="*/ 127423 w 351622"/>
              <a:gd name="connsiteY26" fmla="*/ 427431 h 889071"/>
              <a:gd name="connsiteX27" fmla="*/ 63712 w 351622"/>
              <a:gd name="connsiteY27" fmla="*/ 491142 h 889071"/>
              <a:gd name="connsiteX28" fmla="*/ 1 w 351622"/>
              <a:gd name="connsiteY28" fmla="*/ 427431 h 889071"/>
              <a:gd name="connsiteX29" fmla="*/ 63712 w 351622"/>
              <a:gd name="connsiteY29" fmla="*/ 363720 h 889071"/>
              <a:gd name="connsiteX30" fmla="*/ 287910 w 351622"/>
              <a:gd name="connsiteY30" fmla="*/ 181820 h 889071"/>
              <a:gd name="connsiteX31" fmla="*/ 351621 w 351622"/>
              <a:gd name="connsiteY31" fmla="*/ 245531 h 889071"/>
              <a:gd name="connsiteX32" fmla="*/ 287910 w 351622"/>
              <a:gd name="connsiteY32" fmla="*/ 309242 h 889071"/>
              <a:gd name="connsiteX33" fmla="*/ 224199 w 351622"/>
              <a:gd name="connsiteY33" fmla="*/ 245531 h 889071"/>
              <a:gd name="connsiteX34" fmla="*/ 287910 w 351622"/>
              <a:gd name="connsiteY34" fmla="*/ 181820 h 889071"/>
              <a:gd name="connsiteX35" fmla="*/ 66358 w 351622"/>
              <a:gd name="connsiteY35" fmla="*/ 181820 h 889071"/>
              <a:gd name="connsiteX36" fmla="*/ 130069 w 351622"/>
              <a:gd name="connsiteY36" fmla="*/ 245531 h 889071"/>
              <a:gd name="connsiteX37" fmla="*/ 66358 w 351622"/>
              <a:gd name="connsiteY37" fmla="*/ 309242 h 889071"/>
              <a:gd name="connsiteX38" fmla="*/ 2647 w 351622"/>
              <a:gd name="connsiteY38" fmla="*/ 245531 h 889071"/>
              <a:gd name="connsiteX39" fmla="*/ 66358 w 351622"/>
              <a:gd name="connsiteY39" fmla="*/ 181820 h 889071"/>
              <a:gd name="connsiteX40" fmla="*/ 287910 w 351622"/>
              <a:gd name="connsiteY40" fmla="*/ 0 h 889071"/>
              <a:gd name="connsiteX41" fmla="*/ 351621 w 351622"/>
              <a:gd name="connsiteY41" fmla="*/ 63711 h 889071"/>
              <a:gd name="connsiteX42" fmla="*/ 287910 w 351622"/>
              <a:gd name="connsiteY42" fmla="*/ 127422 h 889071"/>
              <a:gd name="connsiteX43" fmla="*/ 224199 w 351622"/>
              <a:gd name="connsiteY43" fmla="*/ 63711 h 889071"/>
              <a:gd name="connsiteX44" fmla="*/ 287910 w 351622"/>
              <a:gd name="connsiteY44" fmla="*/ 0 h 889071"/>
              <a:gd name="connsiteX45" fmla="*/ 66358 w 351622"/>
              <a:gd name="connsiteY45" fmla="*/ 0 h 889071"/>
              <a:gd name="connsiteX46" fmla="*/ 130069 w 351622"/>
              <a:gd name="connsiteY46" fmla="*/ 63711 h 889071"/>
              <a:gd name="connsiteX47" fmla="*/ 66358 w 351622"/>
              <a:gd name="connsiteY47" fmla="*/ 127422 h 889071"/>
              <a:gd name="connsiteX48" fmla="*/ 2647 w 351622"/>
              <a:gd name="connsiteY48" fmla="*/ 63711 h 889071"/>
              <a:gd name="connsiteX49" fmla="*/ 66358 w 351622"/>
              <a:gd name="connsiteY49" fmla="*/ 0 h 88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1622" h="889071">
                <a:moveTo>
                  <a:pt x="285263" y="761649"/>
                </a:moveTo>
                <a:cubicBezTo>
                  <a:pt x="320450" y="761649"/>
                  <a:pt x="348974" y="790173"/>
                  <a:pt x="348974" y="825360"/>
                </a:cubicBezTo>
                <a:cubicBezTo>
                  <a:pt x="348974" y="860547"/>
                  <a:pt x="320450" y="889071"/>
                  <a:pt x="285263" y="889071"/>
                </a:cubicBezTo>
                <a:cubicBezTo>
                  <a:pt x="250076" y="889071"/>
                  <a:pt x="221552" y="860547"/>
                  <a:pt x="221552" y="825360"/>
                </a:cubicBezTo>
                <a:cubicBezTo>
                  <a:pt x="221552" y="790173"/>
                  <a:pt x="250076" y="761649"/>
                  <a:pt x="285263" y="761649"/>
                </a:cubicBezTo>
                <a:close/>
                <a:moveTo>
                  <a:pt x="63711" y="761649"/>
                </a:moveTo>
                <a:cubicBezTo>
                  <a:pt x="98898" y="761649"/>
                  <a:pt x="127422" y="790173"/>
                  <a:pt x="127422" y="825360"/>
                </a:cubicBezTo>
                <a:cubicBezTo>
                  <a:pt x="127422" y="860547"/>
                  <a:pt x="98898" y="889071"/>
                  <a:pt x="63711" y="889071"/>
                </a:cubicBezTo>
                <a:cubicBezTo>
                  <a:pt x="28524" y="889071"/>
                  <a:pt x="0" y="860547"/>
                  <a:pt x="0" y="825360"/>
                </a:cubicBezTo>
                <a:cubicBezTo>
                  <a:pt x="0" y="790173"/>
                  <a:pt x="28524" y="761649"/>
                  <a:pt x="63711" y="761649"/>
                </a:cubicBezTo>
                <a:close/>
                <a:moveTo>
                  <a:pt x="68685" y="562684"/>
                </a:moveTo>
                <a:cubicBezTo>
                  <a:pt x="103872" y="562684"/>
                  <a:pt x="132396" y="591208"/>
                  <a:pt x="132396" y="626395"/>
                </a:cubicBezTo>
                <a:cubicBezTo>
                  <a:pt x="132396" y="661582"/>
                  <a:pt x="103872" y="690106"/>
                  <a:pt x="68685" y="690106"/>
                </a:cubicBezTo>
                <a:cubicBezTo>
                  <a:pt x="33498" y="690106"/>
                  <a:pt x="4974" y="661582"/>
                  <a:pt x="4974" y="626395"/>
                </a:cubicBezTo>
                <a:cubicBezTo>
                  <a:pt x="4974" y="591208"/>
                  <a:pt x="33498" y="562684"/>
                  <a:pt x="68685" y="562684"/>
                </a:cubicBezTo>
                <a:close/>
                <a:moveTo>
                  <a:pt x="287910" y="562683"/>
                </a:moveTo>
                <a:cubicBezTo>
                  <a:pt x="323097" y="562683"/>
                  <a:pt x="351621" y="591207"/>
                  <a:pt x="351621" y="626394"/>
                </a:cubicBezTo>
                <a:cubicBezTo>
                  <a:pt x="351621" y="661581"/>
                  <a:pt x="323097" y="690105"/>
                  <a:pt x="287910" y="690105"/>
                </a:cubicBezTo>
                <a:cubicBezTo>
                  <a:pt x="252723" y="690105"/>
                  <a:pt x="224199" y="661581"/>
                  <a:pt x="224199" y="626394"/>
                </a:cubicBezTo>
                <a:cubicBezTo>
                  <a:pt x="224199" y="591207"/>
                  <a:pt x="252723" y="562683"/>
                  <a:pt x="287910" y="562683"/>
                </a:cubicBezTo>
                <a:close/>
                <a:moveTo>
                  <a:pt x="287911" y="371393"/>
                </a:moveTo>
                <a:cubicBezTo>
                  <a:pt x="323098" y="371393"/>
                  <a:pt x="351622" y="399917"/>
                  <a:pt x="351622" y="435104"/>
                </a:cubicBezTo>
                <a:cubicBezTo>
                  <a:pt x="351622" y="470291"/>
                  <a:pt x="323098" y="498815"/>
                  <a:pt x="287911" y="498815"/>
                </a:cubicBezTo>
                <a:cubicBezTo>
                  <a:pt x="252724" y="498815"/>
                  <a:pt x="224200" y="470291"/>
                  <a:pt x="224200" y="435104"/>
                </a:cubicBezTo>
                <a:cubicBezTo>
                  <a:pt x="224200" y="399917"/>
                  <a:pt x="252724" y="371393"/>
                  <a:pt x="287911" y="371393"/>
                </a:cubicBezTo>
                <a:close/>
                <a:moveTo>
                  <a:pt x="63712" y="363720"/>
                </a:moveTo>
                <a:cubicBezTo>
                  <a:pt x="98899" y="363720"/>
                  <a:pt x="127423" y="392244"/>
                  <a:pt x="127423" y="427431"/>
                </a:cubicBezTo>
                <a:cubicBezTo>
                  <a:pt x="127423" y="462618"/>
                  <a:pt x="98899" y="491142"/>
                  <a:pt x="63712" y="491142"/>
                </a:cubicBezTo>
                <a:cubicBezTo>
                  <a:pt x="28525" y="491142"/>
                  <a:pt x="1" y="462618"/>
                  <a:pt x="1" y="427431"/>
                </a:cubicBezTo>
                <a:cubicBezTo>
                  <a:pt x="1" y="392244"/>
                  <a:pt x="28525" y="363720"/>
                  <a:pt x="63712" y="363720"/>
                </a:cubicBezTo>
                <a:close/>
                <a:moveTo>
                  <a:pt x="287910" y="181820"/>
                </a:moveTo>
                <a:cubicBezTo>
                  <a:pt x="323097" y="181820"/>
                  <a:pt x="351621" y="210344"/>
                  <a:pt x="351621" y="245531"/>
                </a:cubicBezTo>
                <a:cubicBezTo>
                  <a:pt x="351621" y="280718"/>
                  <a:pt x="323097" y="309242"/>
                  <a:pt x="287910" y="309242"/>
                </a:cubicBezTo>
                <a:cubicBezTo>
                  <a:pt x="252723" y="309242"/>
                  <a:pt x="224199" y="280718"/>
                  <a:pt x="224199" y="245531"/>
                </a:cubicBezTo>
                <a:cubicBezTo>
                  <a:pt x="224199" y="210344"/>
                  <a:pt x="252723" y="181820"/>
                  <a:pt x="287910" y="181820"/>
                </a:cubicBezTo>
                <a:close/>
                <a:moveTo>
                  <a:pt x="66358" y="181820"/>
                </a:moveTo>
                <a:cubicBezTo>
                  <a:pt x="101545" y="181820"/>
                  <a:pt x="130069" y="210344"/>
                  <a:pt x="130069" y="245531"/>
                </a:cubicBezTo>
                <a:cubicBezTo>
                  <a:pt x="130069" y="280718"/>
                  <a:pt x="101545" y="309242"/>
                  <a:pt x="66358" y="309242"/>
                </a:cubicBezTo>
                <a:cubicBezTo>
                  <a:pt x="31171" y="309242"/>
                  <a:pt x="2647" y="280718"/>
                  <a:pt x="2647" y="245531"/>
                </a:cubicBezTo>
                <a:cubicBezTo>
                  <a:pt x="2647" y="210344"/>
                  <a:pt x="31171" y="181820"/>
                  <a:pt x="66358" y="181820"/>
                </a:cubicBezTo>
                <a:close/>
                <a:moveTo>
                  <a:pt x="287910" y="0"/>
                </a:moveTo>
                <a:cubicBezTo>
                  <a:pt x="323097" y="0"/>
                  <a:pt x="351621" y="28524"/>
                  <a:pt x="351621" y="63711"/>
                </a:cubicBezTo>
                <a:cubicBezTo>
                  <a:pt x="351621" y="98898"/>
                  <a:pt x="323097" y="127422"/>
                  <a:pt x="287910" y="127422"/>
                </a:cubicBezTo>
                <a:cubicBezTo>
                  <a:pt x="252723" y="127422"/>
                  <a:pt x="224199" y="98898"/>
                  <a:pt x="224199" y="63711"/>
                </a:cubicBezTo>
                <a:cubicBezTo>
                  <a:pt x="224199" y="28524"/>
                  <a:pt x="252723" y="0"/>
                  <a:pt x="287910" y="0"/>
                </a:cubicBezTo>
                <a:close/>
                <a:moveTo>
                  <a:pt x="66358" y="0"/>
                </a:moveTo>
                <a:cubicBezTo>
                  <a:pt x="101545" y="0"/>
                  <a:pt x="130069" y="28524"/>
                  <a:pt x="130069" y="63711"/>
                </a:cubicBezTo>
                <a:cubicBezTo>
                  <a:pt x="130069" y="98898"/>
                  <a:pt x="101545" y="127422"/>
                  <a:pt x="66358" y="127422"/>
                </a:cubicBezTo>
                <a:cubicBezTo>
                  <a:pt x="31171" y="127422"/>
                  <a:pt x="2647" y="98898"/>
                  <a:pt x="2647" y="63711"/>
                </a:cubicBezTo>
                <a:cubicBezTo>
                  <a:pt x="2647" y="28524"/>
                  <a:pt x="31171" y="0"/>
                  <a:pt x="66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576560"/>
            <a:ext cx="6296860" cy="941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Почему информационная работа — приоритет?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33360" y="1563033"/>
            <a:ext cx="690644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Информационная работа решает три ключевые задачи: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049165"/>
            <a:ext cx="3088404" cy="194538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87176" y="2162076"/>
            <a:ext cx="180673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5403020" y="2651621"/>
            <a:ext cx="2749084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Информирование</a:t>
            </a:r>
            <a:endParaRPr lang="en-US" sz="1450" b="1" dirty="0"/>
          </a:p>
        </p:txBody>
      </p:sp>
      <p:sp>
        <p:nvSpPr>
          <p:cNvPr id="8" name="Text 4"/>
          <p:cNvSpPr/>
          <p:nvPr/>
        </p:nvSpPr>
        <p:spPr>
          <a:xfrm>
            <a:off x="5403020" y="2958902"/>
            <a:ext cx="2749084" cy="865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Информирование членов Профсоюза о деятельности выборных органов и защите их прав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1717" y="2049165"/>
            <a:ext cx="3088503" cy="19453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895533" y="2162076"/>
            <a:ext cx="180673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8611377" y="2651621"/>
            <a:ext cx="2749184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Агитация</a:t>
            </a:r>
            <a:endParaRPr lang="en-US" sz="1450" b="1" dirty="0"/>
          </a:p>
        </p:txBody>
      </p:sp>
      <p:sp>
        <p:nvSpPr>
          <p:cNvPr id="12" name="Text 7"/>
          <p:cNvSpPr/>
          <p:nvPr/>
        </p:nvSpPr>
        <p:spPr>
          <a:xfrm>
            <a:off x="8611377" y="2958902"/>
            <a:ext cx="2749184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Разъяснение целей и задач Профсоюза среди работников и обучающихся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114502"/>
            <a:ext cx="6296860" cy="1295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91404" y="4227413"/>
            <a:ext cx="180673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5403020" y="4716959"/>
            <a:ext cx="5957540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Имидж</a:t>
            </a:r>
            <a:endParaRPr lang="en-US" sz="1450" b="1" dirty="0"/>
          </a:p>
        </p:txBody>
      </p:sp>
      <p:sp>
        <p:nvSpPr>
          <p:cNvPr id="16" name="Text 10"/>
          <p:cNvSpPr/>
          <p:nvPr/>
        </p:nvSpPr>
        <p:spPr>
          <a:xfrm>
            <a:off x="5403020" y="5024239"/>
            <a:ext cx="5957540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Формирование положительного имиджа Профсоюза в обществе</a:t>
            </a:r>
            <a:endParaRPr lang="en-US" sz="1150" dirty="0"/>
          </a:p>
        </p:txBody>
      </p:sp>
      <p:sp>
        <p:nvSpPr>
          <p:cNvPr id="17" name="Shape 11"/>
          <p:cNvSpPr/>
          <p:nvPr/>
        </p:nvSpPr>
        <p:spPr>
          <a:xfrm>
            <a:off x="5233360" y="5786334"/>
            <a:ext cx="6296860" cy="736104"/>
          </a:xfrm>
          <a:prstGeom prst="roundRect">
            <a:avLst>
              <a:gd name="adj" fmla="val 8594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2"/>
          <p:cNvSpPr/>
          <p:nvPr/>
        </p:nvSpPr>
        <p:spPr>
          <a:xfrm>
            <a:off x="5722794" y="5943893"/>
            <a:ext cx="5656816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Важно:</a:t>
            </a:r>
            <a:r>
              <a:rPr lang="en-US" sz="11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Регулярное проведение профсоюзных собраний и конференций — основа системного информирования</a:t>
            </a:r>
            <a:endParaRPr lang="en-US" sz="115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37FFB3C-12DD-4651-BDA2-E87E81EC1CEC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C1BE257-B78E-624A-6936-3CDC1FF5EF35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2</a:t>
            </a:r>
          </a:p>
        </p:txBody>
      </p:sp>
      <p:grpSp>
        <p:nvGrpSpPr>
          <p:cNvPr id="36" name="Graphic 12">
            <a:extLst>
              <a:ext uri="{FF2B5EF4-FFF2-40B4-BE49-F238E27FC236}">
                <a16:creationId xmlns:a16="http://schemas.microsoft.com/office/drawing/2014/main" id="{E4E6FD54-3E14-E81B-49F8-2EBA98E34A38}"/>
              </a:ext>
            </a:extLst>
          </p:cNvPr>
          <p:cNvGrpSpPr/>
          <p:nvPr/>
        </p:nvGrpSpPr>
        <p:grpSpPr>
          <a:xfrm>
            <a:off x="4873360" y="5767454"/>
            <a:ext cx="720000" cy="720000"/>
            <a:chOff x="9444295" y="4341961"/>
            <a:chExt cx="720000" cy="720000"/>
          </a:xfrm>
        </p:grpSpPr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1593F21-8F1D-0F4E-2C8A-B17FDAB75628}"/>
                </a:ext>
              </a:extLst>
            </p:cNvPr>
            <p:cNvSpPr/>
            <p:nvPr/>
          </p:nvSpPr>
          <p:spPr>
            <a:xfrm>
              <a:off x="9989448" y="4362098"/>
              <a:ext cx="154688" cy="154688"/>
            </a:xfrm>
            <a:custGeom>
              <a:avLst/>
              <a:gdLst>
                <a:gd name="connsiteX0" fmla="*/ 1055 w 154687"/>
                <a:gd name="connsiteY0" fmla="*/ 153657 h 154687"/>
                <a:gd name="connsiteX1" fmla="*/ 6449 w 154687"/>
                <a:gd name="connsiteY1" fmla="*/ 94333 h 154687"/>
                <a:gd name="connsiteX2" fmla="*/ 13620 w 154687"/>
                <a:gd name="connsiteY2" fmla="*/ 79025 h 154687"/>
                <a:gd name="connsiteX3" fmla="*/ 87951 w 154687"/>
                <a:gd name="connsiteY3" fmla="*/ 4690 h 154687"/>
                <a:gd name="connsiteX4" fmla="*/ 105507 w 154687"/>
                <a:gd name="connsiteY4" fmla="*/ 4690 h 154687"/>
                <a:gd name="connsiteX5" fmla="*/ 150020 w 154687"/>
                <a:gd name="connsiteY5" fmla="*/ 49204 h 154687"/>
                <a:gd name="connsiteX6" fmla="*/ 150020 w 154687"/>
                <a:gd name="connsiteY6" fmla="*/ 66759 h 154687"/>
                <a:gd name="connsiteX7" fmla="*/ 75686 w 154687"/>
                <a:gd name="connsiteY7" fmla="*/ 141094 h 154687"/>
                <a:gd name="connsiteX8" fmla="*/ 60377 w 154687"/>
                <a:gd name="connsiteY8" fmla="*/ 148264 h 154687"/>
                <a:gd name="connsiteX9" fmla="*/ 1055 w 154687"/>
                <a:gd name="connsiteY9" fmla="*/ 153657 h 15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687" h="154687">
                  <a:moveTo>
                    <a:pt x="1055" y="153657"/>
                  </a:moveTo>
                  <a:lnTo>
                    <a:pt x="6449" y="94333"/>
                  </a:lnTo>
                  <a:cubicBezTo>
                    <a:pt x="6975" y="88548"/>
                    <a:pt x="9512" y="83132"/>
                    <a:pt x="13620" y="79025"/>
                  </a:cubicBezTo>
                  <a:lnTo>
                    <a:pt x="87951" y="4690"/>
                  </a:lnTo>
                  <a:cubicBezTo>
                    <a:pt x="92798" y="-157"/>
                    <a:pt x="100659" y="-157"/>
                    <a:pt x="105507" y="4690"/>
                  </a:cubicBezTo>
                  <a:lnTo>
                    <a:pt x="150020" y="49204"/>
                  </a:lnTo>
                  <a:cubicBezTo>
                    <a:pt x="154867" y="54051"/>
                    <a:pt x="154867" y="61912"/>
                    <a:pt x="150020" y="66759"/>
                  </a:cubicBezTo>
                  <a:lnTo>
                    <a:pt x="75686" y="141094"/>
                  </a:lnTo>
                  <a:cubicBezTo>
                    <a:pt x="71578" y="145201"/>
                    <a:pt x="66161" y="147738"/>
                    <a:pt x="60377" y="148264"/>
                  </a:cubicBezTo>
                  <a:lnTo>
                    <a:pt x="1055" y="153657"/>
                  </a:lnTo>
                  <a:close/>
                </a:path>
              </a:pathLst>
            </a:custGeom>
            <a:solidFill>
              <a:srgbClr val="FF64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FD5FB3C2-AC6C-2D12-F3F0-B3A3143D883B}"/>
                </a:ext>
              </a:extLst>
            </p:cNvPr>
            <p:cNvSpPr/>
            <p:nvPr/>
          </p:nvSpPr>
          <p:spPr>
            <a:xfrm>
              <a:off x="9443240" y="4465046"/>
              <a:ext cx="597656" cy="597656"/>
            </a:xfrm>
            <a:custGeom>
              <a:avLst/>
              <a:gdLst>
                <a:gd name="connsiteX0" fmla="*/ 596917 w 597656"/>
                <a:gd name="connsiteY0" fmla="*/ 298986 h 597656"/>
                <a:gd name="connsiteX1" fmla="*/ 298986 w 597656"/>
                <a:gd name="connsiteY1" fmla="*/ 596917 h 597656"/>
                <a:gd name="connsiteX2" fmla="*/ 1055 w 597656"/>
                <a:gd name="connsiteY2" fmla="*/ 298986 h 597656"/>
                <a:gd name="connsiteX3" fmla="*/ 298986 w 597656"/>
                <a:gd name="connsiteY3" fmla="*/ 1055 h 597656"/>
                <a:gd name="connsiteX4" fmla="*/ 596917 w 597656"/>
                <a:gd name="connsiteY4" fmla="*/ 298986 h 59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656" h="597656">
                  <a:moveTo>
                    <a:pt x="596917" y="298986"/>
                  </a:moveTo>
                  <a:cubicBezTo>
                    <a:pt x="596917" y="463528"/>
                    <a:pt x="463528" y="596917"/>
                    <a:pt x="298986" y="596917"/>
                  </a:cubicBezTo>
                  <a:cubicBezTo>
                    <a:pt x="134443" y="596917"/>
                    <a:pt x="1055" y="463528"/>
                    <a:pt x="1055" y="298986"/>
                  </a:cubicBezTo>
                  <a:cubicBezTo>
                    <a:pt x="1055" y="134443"/>
                    <a:pt x="134443" y="1055"/>
                    <a:pt x="298986" y="1055"/>
                  </a:cubicBezTo>
                  <a:cubicBezTo>
                    <a:pt x="463528" y="1055"/>
                    <a:pt x="596917" y="134443"/>
                    <a:pt x="596917" y="298986"/>
                  </a:cubicBezTo>
                  <a:close/>
                </a:path>
              </a:pathLst>
            </a:custGeom>
            <a:solidFill>
              <a:srgbClr val="FF64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FD973165-C0AE-9D46-EBB1-6A673091C97C}"/>
                </a:ext>
              </a:extLst>
            </p:cNvPr>
            <p:cNvSpPr/>
            <p:nvPr/>
          </p:nvSpPr>
          <p:spPr>
            <a:xfrm>
              <a:off x="9518623" y="4540428"/>
              <a:ext cx="447188" cy="447188"/>
            </a:xfrm>
            <a:custGeom>
              <a:avLst/>
              <a:gdLst>
                <a:gd name="connsiteX0" fmla="*/ 447052 w 447187"/>
                <a:gd name="connsiteY0" fmla="*/ 223603 h 447187"/>
                <a:gd name="connsiteX1" fmla="*/ 223603 w 447187"/>
                <a:gd name="connsiteY1" fmla="*/ 447052 h 447187"/>
                <a:gd name="connsiteX2" fmla="*/ 154 w 447187"/>
                <a:gd name="connsiteY2" fmla="*/ 223603 h 447187"/>
                <a:gd name="connsiteX3" fmla="*/ 223603 w 447187"/>
                <a:gd name="connsiteY3" fmla="*/ 155 h 447187"/>
                <a:gd name="connsiteX4" fmla="*/ 447052 w 447187"/>
                <a:gd name="connsiteY4" fmla="*/ 223603 h 44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187" h="447187">
                  <a:moveTo>
                    <a:pt x="447052" y="223603"/>
                  </a:moveTo>
                  <a:cubicBezTo>
                    <a:pt x="447052" y="347011"/>
                    <a:pt x="347011" y="447052"/>
                    <a:pt x="223603" y="447052"/>
                  </a:cubicBezTo>
                  <a:cubicBezTo>
                    <a:pt x="100196" y="447052"/>
                    <a:pt x="154" y="347011"/>
                    <a:pt x="154" y="223603"/>
                  </a:cubicBezTo>
                  <a:cubicBezTo>
                    <a:pt x="154" y="100196"/>
                    <a:pt x="100196" y="155"/>
                    <a:pt x="223603" y="155"/>
                  </a:cubicBezTo>
                  <a:cubicBezTo>
                    <a:pt x="347011" y="155"/>
                    <a:pt x="447052" y="100196"/>
                    <a:pt x="447052" y="223603"/>
                  </a:cubicBezTo>
                  <a:close/>
                </a:path>
              </a:pathLst>
            </a:custGeom>
            <a:solidFill>
              <a:srgbClr val="FFFFFF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E0236396-9A30-9C14-5428-8C7E1765C17F}"/>
                </a:ext>
              </a:extLst>
            </p:cNvPr>
            <p:cNvSpPr/>
            <p:nvPr/>
          </p:nvSpPr>
          <p:spPr>
            <a:xfrm>
              <a:off x="9593106" y="4614912"/>
              <a:ext cx="298125" cy="298125"/>
            </a:xfrm>
            <a:custGeom>
              <a:avLst/>
              <a:gdLst>
                <a:gd name="connsiteX0" fmla="*/ 298085 w 298125"/>
                <a:gd name="connsiteY0" fmla="*/ 149120 h 298125"/>
                <a:gd name="connsiteX1" fmla="*/ 149120 w 298125"/>
                <a:gd name="connsiteY1" fmla="*/ 298085 h 298125"/>
                <a:gd name="connsiteX2" fmla="*/ 154 w 298125"/>
                <a:gd name="connsiteY2" fmla="*/ 149120 h 298125"/>
                <a:gd name="connsiteX3" fmla="*/ 149120 w 298125"/>
                <a:gd name="connsiteY3" fmla="*/ 155 h 298125"/>
                <a:gd name="connsiteX4" fmla="*/ 298085 w 298125"/>
                <a:gd name="connsiteY4" fmla="*/ 149120 h 29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125" h="298125">
                  <a:moveTo>
                    <a:pt x="298085" y="149120"/>
                  </a:moveTo>
                  <a:cubicBezTo>
                    <a:pt x="298085" y="231391"/>
                    <a:pt x="231391" y="298085"/>
                    <a:pt x="149120" y="298085"/>
                  </a:cubicBezTo>
                  <a:cubicBezTo>
                    <a:pt x="66849" y="298085"/>
                    <a:pt x="154" y="231391"/>
                    <a:pt x="154" y="149120"/>
                  </a:cubicBezTo>
                  <a:cubicBezTo>
                    <a:pt x="154" y="66849"/>
                    <a:pt x="66849" y="155"/>
                    <a:pt x="149120" y="155"/>
                  </a:cubicBezTo>
                  <a:cubicBezTo>
                    <a:pt x="231391" y="155"/>
                    <a:pt x="298085" y="66849"/>
                    <a:pt x="298085" y="149120"/>
                  </a:cubicBezTo>
                  <a:close/>
                </a:path>
              </a:pathLst>
            </a:custGeom>
            <a:solidFill>
              <a:srgbClr val="FF6464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3CAFC3AD-055A-0A10-2C48-FAA0B806BA28}"/>
                </a:ext>
              </a:extLst>
            </p:cNvPr>
            <p:cNvSpPr/>
            <p:nvPr/>
          </p:nvSpPr>
          <p:spPr>
            <a:xfrm>
              <a:off x="9667588" y="4689394"/>
              <a:ext cx="149063" cy="149063"/>
            </a:xfrm>
            <a:custGeom>
              <a:avLst/>
              <a:gdLst>
                <a:gd name="connsiteX0" fmla="*/ 149121 w 149062"/>
                <a:gd name="connsiteY0" fmla="*/ 74638 h 149062"/>
                <a:gd name="connsiteX1" fmla="*/ 74638 w 149062"/>
                <a:gd name="connsiteY1" fmla="*/ 149121 h 149062"/>
                <a:gd name="connsiteX2" fmla="*/ 154 w 149062"/>
                <a:gd name="connsiteY2" fmla="*/ 74638 h 149062"/>
                <a:gd name="connsiteX3" fmla="*/ 74638 w 149062"/>
                <a:gd name="connsiteY3" fmla="*/ 155 h 149062"/>
                <a:gd name="connsiteX4" fmla="*/ 149121 w 149062"/>
                <a:gd name="connsiteY4" fmla="*/ 74638 h 14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62" h="149062">
                  <a:moveTo>
                    <a:pt x="149121" y="74638"/>
                  </a:moveTo>
                  <a:cubicBezTo>
                    <a:pt x="149121" y="115774"/>
                    <a:pt x="115774" y="149121"/>
                    <a:pt x="74638" y="149121"/>
                  </a:cubicBezTo>
                  <a:cubicBezTo>
                    <a:pt x="33502" y="149121"/>
                    <a:pt x="154" y="115774"/>
                    <a:pt x="154" y="74638"/>
                  </a:cubicBezTo>
                  <a:cubicBezTo>
                    <a:pt x="154" y="33502"/>
                    <a:pt x="33502" y="155"/>
                    <a:pt x="74638" y="155"/>
                  </a:cubicBezTo>
                  <a:cubicBezTo>
                    <a:pt x="115774" y="155"/>
                    <a:pt x="149121" y="33502"/>
                    <a:pt x="149121" y="74638"/>
                  </a:cubicBezTo>
                  <a:close/>
                </a:path>
              </a:pathLst>
            </a:custGeom>
            <a:solidFill>
              <a:srgbClr val="FFFFFF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83CCA9C7-E876-3064-4E3A-81A40DC57681}"/>
                </a:ext>
              </a:extLst>
            </p:cNvPr>
            <p:cNvSpPr/>
            <p:nvPr/>
          </p:nvSpPr>
          <p:spPr>
            <a:xfrm>
              <a:off x="9729658" y="4341808"/>
              <a:ext cx="434531" cy="434531"/>
            </a:xfrm>
            <a:custGeom>
              <a:avLst/>
              <a:gdLst>
                <a:gd name="connsiteX0" fmla="*/ 12567 w 434531"/>
                <a:gd name="connsiteY0" fmla="*/ 434637 h 434531"/>
                <a:gd name="connsiteX1" fmla="*/ 3791 w 434531"/>
                <a:gd name="connsiteY1" fmla="*/ 431000 h 434531"/>
                <a:gd name="connsiteX2" fmla="*/ 3791 w 434531"/>
                <a:gd name="connsiteY2" fmla="*/ 413446 h 434531"/>
                <a:gd name="connsiteX3" fmla="*/ 413446 w 434531"/>
                <a:gd name="connsiteY3" fmla="*/ 3791 h 434531"/>
                <a:gd name="connsiteX4" fmla="*/ 431000 w 434531"/>
                <a:gd name="connsiteY4" fmla="*/ 3791 h 434531"/>
                <a:gd name="connsiteX5" fmla="*/ 431000 w 434531"/>
                <a:gd name="connsiteY5" fmla="*/ 21344 h 434531"/>
                <a:gd name="connsiteX6" fmla="*/ 21345 w 434531"/>
                <a:gd name="connsiteY6" fmla="*/ 430999 h 434531"/>
                <a:gd name="connsiteX7" fmla="*/ 12567 w 434531"/>
                <a:gd name="connsiteY7" fmla="*/ 434637 h 43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531" h="434531">
                  <a:moveTo>
                    <a:pt x="12567" y="434637"/>
                  </a:moveTo>
                  <a:cubicBezTo>
                    <a:pt x="9391" y="434637"/>
                    <a:pt x="6214" y="433424"/>
                    <a:pt x="3791" y="431000"/>
                  </a:cubicBezTo>
                  <a:cubicBezTo>
                    <a:pt x="-1058" y="426151"/>
                    <a:pt x="-1058" y="418295"/>
                    <a:pt x="3791" y="413446"/>
                  </a:cubicBezTo>
                  <a:lnTo>
                    <a:pt x="413446" y="3791"/>
                  </a:lnTo>
                  <a:cubicBezTo>
                    <a:pt x="418295" y="-1058"/>
                    <a:pt x="426151" y="-1058"/>
                    <a:pt x="431000" y="3791"/>
                  </a:cubicBezTo>
                  <a:cubicBezTo>
                    <a:pt x="435849" y="8640"/>
                    <a:pt x="435849" y="16495"/>
                    <a:pt x="431000" y="21344"/>
                  </a:cubicBezTo>
                  <a:lnTo>
                    <a:pt x="21345" y="430999"/>
                  </a:lnTo>
                  <a:cubicBezTo>
                    <a:pt x="18921" y="433426"/>
                    <a:pt x="15744" y="434637"/>
                    <a:pt x="12567" y="434637"/>
                  </a:cubicBezTo>
                  <a:close/>
                </a:path>
              </a:pathLst>
            </a:custGeom>
            <a:solidFill>
              <a:srgbClr val="464655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30EDE277-CDEE-70F3-2CEC-99B8F02A1F46}"/>
                </a:ext>
              </a:extLst>
            </p:cNvPr>
            <p:cNvSpPr/>
            <p:nvPr/>
          </p:nvSpPr>
          <p:spPr>
            <a:xfrm>
              <a:off x="10121759" y="4341808"/>
              <a:ext cx="42188" cy="42188"/>
            </a:xfrm>
            <a:custGeom>
              <a:avLst/>
              <a:gdLst>
                <a:gd name="connsiteX0" fmla="*/ 38899 w 42187"/>
                <a:gd name="connsiteY0" fmla="*/ 3791 h 42187"/>
                <a:gd name="connsiteX1" fmla="*/ 21345 w 42187"/>
                <a:gd name="connsiteY1" fmla="*/ 3791 h 42187"/>
                <a:gd name="connsiteX2" fmla="*/ 154 w 42187"/>
                <a:gd name="connsiteY2" fmla="*/ 24982 h 42187"/>
                <a:gd name="connsiteX3" fmla="*/ 17709 w 42187"/>
                <a:gd name="connsiteY3" fmla="*/ 42535 h 42187"/>
                <a:gd name="connsiteX4" fmla="*/ 38899 w 42187"/>
                <a:gd name="connsiteY4" fmla="*/ 21344 h 42187"/>
                <a:gd name="connsiteX5" fmla="*/ 38899 w 42187"/>
                <a:gd name="connsiteY5" fmla="*/ 3791 h 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87" h="42187">
                  <a:moveTo>
                    <a:pt x="38899" y="3791"/>
                  </a:moveTo>
                  <a:cubicBezTo>
                    <a:pt x="34051" y="-1058"/>
                    <a:pt x="26194" y="-1058"/>
                    <a:pt x="21345" y="3791"/>
                  </a:cubicBezTo>
                  <a:lnTo>
                    <a:pt x="154" y="24982"/>
                  </a:lnTo>
                  <a:lnTo>
                    <a:pt x="17709" y="42535"/>
                  </a:lnTo>
                  <a:lnTo>
                    <a:pt x="38899" y="21344"/>
                  </a:lnTo>
                  <a:cubicBezTo>
                    <a:pt x="43748" y="16495"/>
                    <a:pt x="43748" y="8641"/>
                    <a:pt x="38899" y="3791"/>
                  </a:cubicBezTo>
                  <a:close/>
                </a:path>
              </a:pathLst>
            </a:custGeom>
            <a:solidFill>
              <a:srgbClr val="FF6464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B5871D9-BBA0-1CD7-762B-F2E3F6EAE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8" y="0"/>
            <a:ext cx="4572000" cy="685800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884FB06-E544-5421-41B5-4CFE79325E9B}"/>
              </a:ext>
            </a:extLst>
          </p:cNvPr>
          <p:cNvSpPr/>
          <p:nvPr/>
        </p:nvSpPr>
        <p:spPr>
          <a:xfrm>
            <a:off x="10996486" y="6566280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008737" y="800497"/>
            <a:ext cx="3527734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 чего начать?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079986" y="1489144"/>
            <a:ext cx="3527734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ru-RU" sz="2200" b="1" dirty="0">
                <a:solidFill>
                  <a:srgbClr val="404155"/>
                </a:solidFill>
                <a:latin typeface="Nobile Bold" panose="020B0604020202020204" charset="0"/>
                <a:ea typeface="Nobile Bold" pitchFamily="34" charset="-122"/>
                <a:cs typeface="Nobile Bold" pitchFamily="34" charset="-120"/>
              </a:rPr>
              <a:t>С У</a:t>
            </a:r>
            <a:r>
              <a:rPr lang="en-US" sz="2200" b="1" dirty="0" err="1">
                <a:solidFill>
                  <a:srgbClr val="404155"/>
                </a:solidFill>
                <a:latin typeface="Nobile Bold" panose="020B0604020202020204" charset="0"/>
                <a:ea typeface="Nobile Bold" pitchFamily="34" charset="-122"/>
                <a:cs typeface="Nobile Bold" pitchFamily="34" charset="-120"/>
              </a:rPr>
              <a:t>става</a:t>
            </a:r>
            <a:r>
              <a:rPr lang="en-US" sz="2200" b="1" dirty="0">
                <a:solidFill>
                  <a:srgbClr val="404155"/>
                </a:solidFill>
                <a:latin typeface="Nobile Bold" panose="020B0604020202020204" charset="0"/>
                <a:ea typeface="Nobile Bold" pitchFamily="34" charset="-122"/>
                <a:cs typeface="Nobile Bold" pitchFamily="34" charset="-120"/>
              </a:rPr>
              <a:t> Профсоюза</a:t>
            </a:r>
            <a:r>
              <a:rPr lang="en-US" sz="2200" dirty="0">
                <a:solidFill>
                  <a:srgbClr val="404155"/>
                </a:solidFill>
                <a:latin typeface="Nobile Bold" panose="020B0604020202020204" charset="0"/>
                <a:ea typeface="Nobile" pitchFamily="34" charset="-122"/>
                <a:cs typeface="Nobile" pitchFamily="34" charset="-120"/>
              </a:rPr>
              <a:t>. </a:t>
            </a:r>
            <a:br>
              <a:rPr lang="ru-RU" sz="1350" dirty="0">
                <a:solidFill>
                  <a:srgbClr val="404155"/>
                </a:solidFill>
                <a:latin typeface="Nobile Bold" panose="020B0604020202020204" charset="0"/>
                <a:ea typeface="Nobile" pitchFamily="34" charset="-122"/>
                <a:cs typeface="Nobile" pitchFamily="34" charset="-120"/>
              </a:rPr>
            </a:br>
            <a:r>
              <a:rPr lang="en-US" sz="1350" dirty="0" err="1">
                <a:solidFill>
                  <a:srgbClr val="404155"/>
                </a:solidFill>
                <a:latin typeface="Nobile Bold" panose="020B0604020202020204" charset="0"/>
                <a:ea typeface="Nobile" pitchFamily="34" charset="-122"/>
                <a:cs typeface="Nobile" pitchFamily="34" charset="-120"/>
              </a:rPr>
              <a:t>Именно</a:t>
            </a:r>
            <a:r>
              <a:rPr lang="en-US" sz="1350" dirty="0">
                <a:solidFill>
                  <a:srgbClr val="404155"/>
                </a:solidFill>
                <a:latin typeface="Nobile Bold" panose="020B0604020202020204" charset="0"/>
                <a:ea typeface="Nobile" pitchFamily="34" charset="-122"/>
                <a:cs typeface="Nobile" pitchFamily="34" charset="-120"/>
              </a:rPr>
              <a:t> он помогает понять:</a:t>
            </a:r>
            <a:endParaRPr lang="en-US" sz="1350" dirty="0">
              <a:latin typeface="Nobile Bold" panose="020B0604020202020204" charset="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4021" y="2227312"/>
            <a:ext cx="261336" cy="26134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574964" y="2221905"/>
            <a:ext cx="2961506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Цели и структуру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8574964" y="2654697"/>
            <a:ext cx="2961506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Понимание организационной основы профсоюзной деятельности</a:t>
            </a: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4021" y="3784749"/>
            <a:ext cx="261336" cy="26134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574964" y="3779341"/>
            <a:ext cx="2961506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Права и обязанности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8574964" y="4212134"/>
            <a:ext cx="2961506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Полный перечень прав и обязанностей членов Профсоюза</a:t>
            </a:r>
            <a:endParaRPr lang="en-US" sz="13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4021" y="5074394"/>
            <a:ext cx="261336" cy="2613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74964" y="5068987"/>
            <a:ext cx="2961506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Полномочия органов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8574964" y="5501779"/>
            <a:ext cx="2961506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Компетенции и полномочия выборных органов организации</a:t>
            </a:r>
            <a:endParaRPr lang="en-US" sz="13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87EBADB-B525-DDA8-8B87-BF5298247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01" y="267127"/>
            <a:ext cx="1790090" cy="559512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E12E54D-8647-1F32-8DD2-553E565449E3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3310BA3-9413-FCDD-DF61-D0FBBC4D8959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3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6F5BCC9-38A8-0A9D-27EB-1A38C83095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280" y="1072753"/>
            <a:ext cx="6928814" cy="461921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460530D-46A8-70C7-1929-EA1CE74165F8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4413"/>
            <a:ext cx="517225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Официальный сайт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345062"/>
            <a:ext cx="3783897" cy="1682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Сайт Общероссийского Профсоюза образования — </a:t>
            </a: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eseur.ru</a:t>
            </a:r>
            <a:endParaRPr lang="en-US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Это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основной</a:t>
            </a:r>
            <a:r>
              <a:rPr lang="ru-RU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информационный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ресурс для всех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членов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организации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61475" y="5736564"/>
            <a:ext cx="3496877" cy="685998"/>
          </a:xfrm>
          <a:prstGeom prst="roundRect">
            <a:avLst>
              <a:gd name="adj" fmla="val 1157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856832" y="593192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Нормативные документы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347359" y="5736564"/>
            <a:ext cx="3496877" cy="685998"/>
          </a:xfrm>
          <a:prstGeom prst="roundRect">
            <a:avLst>
              <a:gd name="adj" fmla="val 1157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542716" y="593192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Новости и события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033244" y="5736564"/>
            <a:ext cx="3496877" cy="685998"/>
          </a:xfrm>
          <a:prstGeom prst="roundRect">
            <a:avLst>
              <a:gd name="adj" fmla="val 1157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228600" y="5931926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Правовая помощь</a:t>
            </a:r>
            <a:endParaRPr lang="en-US" sz="20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74B1BA-EB74-B824-9BDB-AD5EC07DBA79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64F9409-6D6F-464C-729C-09DEB1AA2FAD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4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E5E65E6-4DB8-3AB9-EE43-AF910884EB9F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804641"/>
            <a:ext cx="1708297" cy="170829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98BC4C-E56A-5F23-D82B-B78086124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11" y="131319"/>
            <a:ext cx="1790090" cy="55951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3F5BE84-BAB0-A86F-9467-FF787FEB8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893" y="829330"/>
            <a:ext cx="6551837" cy="436789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3E592E-2507-0095-BE89-CC5D8DE7EC65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3658" y="840482"/>
            <a:ext cx="6296860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Социальные сети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61475" y="1412677"/>
            <a:ext cx="6296860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Официальные ресурсы Профсоюза в социальных сетях — быстрый способ получить актуальную информацию и остаться в </a:t>
            </a:r>
            <a:r>
              <a:rPr lang="en-US" sz="1600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курсе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sz="1600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событий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668876"/>
            <a:ext cx="366207" cy="3662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49331" y="2731781"/>
            <a:ext cx="570900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ВКонтакте</a:t>
            </a: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1249331" y="3124191"/>
            <a:ext cx="5709003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</a:t>
            </a: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ф</a:t>
            </a: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ициальная группа с новостями, анонсами и обсуждениями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864372"/>
            <a:ext cx="366207" cy="36621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49331" y="3927277"/>
            <a:ext cx="570900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Макс</a:t>
            </a: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1249331" y="4319687"/>
            <a:ext cx="5709003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Оперативные уведомления и прямая связь с членами профсоюза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5251252"/>
            <a:ext cx="366207" cy="36621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49331" y="5314156"/>
            <a:ext cx="570900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Видеоконтент</a:t>
            </a:r>
            <a:endParaRPr lang="en-US" dirty="0"/>
          </a:p>
        </p:txBody>
      </p:sp>
      <p:sp>
        <p:nvSpPr>
          <p:cNvPr id="13" name="Text 7"/>
          <p:cNvSpPr/>
          <p:nvPr/>
        </p:nvSpPr>
        <p:spPr>
          <a:xfrm>
            <a:off x="1249331" y="5706566"/>
            <a:ext cx="5709003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Обучающие материалы, репортажи и трансляции мероприятий</a:t>
            </a:r>
            <a:endParaRPr lang="en-US" sz="1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E860680-E3A2-3267-5A85-8CD074F95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1" y="267127"/>
            <a:ext cx="1790090" cy="55951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6D9A07-6F20-23AF-CE84-E59C1F16F1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0" y="-16380"/>
            <a:ext cx="4572000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8B520C-D74B-F241-4757-018199D946D0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A9AB55B-2667-933C-68A2-F2A9923CC056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184007-08F5-1C9D-EBB8-340C699693F6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09D6D2-AE4A-4EEF-E127-92AD47D6F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CD805120-AA8B-106F-F765-6C1243C439A5}"/>
              </a:ext>
            </a:extLst>
          </p:cNvPr>
          <p:cNvSpPr/>
          <p:nvPr/>
        </p:nvSpPr>
        <p:spPr>
          <a:xfrm rot="5400000">
            <a:off x="11194611" y="5775252"/>
            <a:ext cx="259094" cy="655115"/>
          </a:xfrm>
          <a:custGeom>
            <a:avLst/>
            <a:gdLst>
              <a:gd name="connsiteX0" fmla="*/ 285263 w 351622"/>
              <a:gd name="connsiteY0" fmla="*/ 761649 h 889071"/>
              <a:gd name="connsiteX1" fmla="*/ 348974 w 351622"/>
              <a:gd name="connsiteY1" fmla="*/ 825360 h 889071"/>
              <a:gd name="connsiteX2" fmla="*/ 285263 w 351622"/>
              <a:gd name="connsiteY2" fmla="*/ 889071 h 889071"/>
              <a:gd name="connsiteX3" fmla="*/ 221552 w 351622"/>
              <a:gd name="connsiteY3" fmla="*/ 825360 h 889071"/>
              <a:gd name="connsiteX4" fmla="*/ 285263 w 351622"/>
              <a:gd name="connsiteY4" fmla="*/ 761649 h 889071"/>
              <a:gd name="connsiteX5" fmla="*/ 63711 w 351622"/>
              <a:gd name="connsiteY5" fmla="*/ 761649 h 889071"/>
              <a:gd name="connsiteX6" fmla="*/ 127422 w 351622"/>
              <a:gd name="connsiteY6" fmla="*/ 825360 h 889071"/>
              <a:gd name="connsiteX7" fmla="*/ 63711 w 351622"/>
              <a:gd name="connsiteY7" fmla="*/ 889071 h 889071"/>
              <a:gd name="connsiteX8" fmla="*/ 0 w 351622"/>
              <a:gd name="connsiteY8" fmla="*/ 825360 h 889071"/>
              <a:gd name="connsiteX9" fmla="*/ 63711 w 351622"/>
              <a:gd name="connsiteY9" fmla="*/ 761649 h 889071"/>
              <a:gd name="connsiteX10" fmla="*/ 68685 w 351622"/>
              <a:gd name="connsiteY10" fmla="*/ 562684 h 889071"/>
              <a:gd name="connsiteX11" fmla="*/ 132396 w 351622"/>
              <a:gd name="connsiteY11" fmla="*/ 626395 h 889071"/>
              <a:gd name="connsiteX12" fmla="*/ 68685 w 351622"/>
              <a:gd name="connsiteY12" fmla="*/ 690106 h 889071"/>
              <a:gd name="connsiteX13" fmla="*/ 4974 w 351622"/>
              <a:gd name="connsiteY13" fmla="*/ 626395 h 889071"/>
              <a:gd name="connsiteX14" fmla="*/ 68685 w 351622"/>
              <a:gd name="connsiteY14" fmla="*/ 562684 h 889071"/>
              <a:gd name="connsiteX15" fmla="*/ 287910 w 351622"/>
              <a:gd name="connsiteY15" fmla="*/ 562683 h 889071"/>
              <a:gd name="connsiteX16" fmla="*/ 351621 w 351622"/>
              <a:gd name="connsiteY16" fmla="*/ 626394 h 889071"/>
              <a:gd name="connsiteX17" fmla="*/ 287910 w 351622"/>
              <a:gd name="connsiteY17" fmla="*/ 690105 h 889071"/>
              <a:gd name="connsiteX18" fmla="*/ 224199 w 351622"/>
              <a:gd name="connsiteY18" fmla="*/ 626394 h 889071"/>
              <a:gd name="connsiteX19" fmla="*/ 287910 w 351622"/>
              <a:gd name="connsiteY19" fmla="*/ 562683 h 889071"/>
              <a:gd name="connsiteX20" fmla="*/ 287911 w 351622"/>
              <a:gd name="connsiteY20" fmla="*/ 371393 h 889071"/>
              <a:gd name="connsiteX21" fmla="*/ 351622 w 351622"/>
              <a:gd name="connsiteY21" fmla="*/ 435104 h 889071"/>
              <a:gd name="connsiteX22" fmla="*/ 287911 w 351622"/>
              <a:gd name="connsiteY22" fmla="*/ 498815 h 889071"/>
              <a:gd name="connsiteX23" fmla="*/ 224200 w 351622"/>
              <a:gd name="connsiteY23" fmla="*/ 435104 h 889071"/>
              <a:gd name="connsiteX24" fmla="*/ 287911 w 351622"/>
              <a:gd name="connsiteY24" fmla="*/ 371393 h 889071"/>
              <a:gd name="connsiteX25" fmla="*/ 63712 w 351622"/>
              <a:gd name="connsiteY25" fmla="*/ 363720 h 889071"/>
              <a:gd name="connsiteX26" fmla="*/ 127423 w 351622"/>
              <a:gd name="connsiteY26" fmla="*/ 427431 h 889071"/>
              <a:gd name="connsiteX27" fmla="*/ 63712 w 351622"/>
              <a:gd name="connsiteY27" fmla="*/ 491142 h 889071"/>
              <a:gd name="connsiteX28" fmla="*/ 1 w 351622"/>
              <a:gd name="connsiteY28" fmla="*/ 427431 h 889071"/>
              <a:gd name="connsiteX29" fmla="*/ 63712 w 351622"/>
              <a:gd name="connsiteY29" fmla="*/ 363720 h 889071"/>
              <a:gd name="connsiteX30" fmla="*/ 287910 w 351622"/>
              <a:gd name="connsiteY30" fmla="*/ 181820 h 889071"/>
              <a:gd name="connsiteX31" fmla="*/ 351621 w 351622"/>
              <a:gd name="connsiteY31" fmla="*/ 245531 h 889071"/>
              <a:gd name="connsiteX32" fmla="*/ 287910 w 351622"/>
              <a:gd name="connsiteY32" fmla="*/ 309242 h 889071"/>
              <a:gd name="connsiteX33" fmla="*/ 224199 w 351622"/>
              <a:gd name="connsiteY33" fmla="*/ 245531 h 889071"/>
              <a:gd name="connsiteX34" fmla="*/ 287910 w 351622"/>
              <a:gd name="connsiteY34" fmla="*/ 181820 h 889071"/>
              <a:gd name="connsiteX35" fmla="*/ 66358 w 351622"/>
              <a:gd name="connsiteY35" fmla="*/ 181820 h 889071"/>
              <a:gd name="connsiteX36" fmla="*/ 130069 w 351622"/>
              <a:gd name="connsiteY36" fmla="*/ 245531 h 889071"/>
              <a:gd name="connsiteX37" fmla="*/ 66358 w 351622"/>
              <a:gd name="connsiteY37" fmla="*/ 309242 h 889071"/>
              <a:gd name="connsiteX38" fmla="*/ 2647 w 351622"/>
              <a:gd name="connsiteY38" fmla="*/ 245531 h 889071"/>
              <a:gd name="connsiteX39" fmla="*/ 66358 w 351622"/>
              <a:gd name="connsiteY39" fmla="*/ 181820 h 889071"/>
              <a:gd name="connsiteX40" fmla="*/ 287910 w 351622"/>
              <a:gd name="connsiteY40" fmla="*/ 0 h 889071"/>
              <a:gd name="connsiteX41" fmla="*/ 351621 w 351622"/>
              <a:gd name="connsiteY41" fmla="*/ 63711 h 889071"/>
              <a:gd name="connsiteX42" fmla="*/ 287910 w 351622"/>
              <a:gd name="connsiteY42" fmla="*/ 127422 h 889071"/>
              <a:gd name="connsiteX43" fmla="*/ 224199 w 351622"/>
              <a:gd name="connsiteY43" fmla="*/ 63711 h 889071"/>
              <a:gd name="connsiteX44" fmla="*/ 287910 w 351622"/>
              <a:gd name="connsiteY44" fmla="*/ 0 h 889071"/>
              <a:gd name="connsiteX45" fmla="*/ 66358 w 351622"/>
              <a:gd name="connsiteY45" fmla="*/ 0 h 889071"/>
              <a:gd name="connsiteX46" fmla="*/ 130069 w 351622"/>
              <a:gd name="connsiteY46" fmla="*/ 63711 h 889071"/>
              <a:gd name="connsiteX47" fmla="*/ 66358 w 351622"/>
              <a:gd name="connsiteY47" fmla="*/ 127422 h 889071"/>
              <a:gd name="connsiteX48" fmla="*/ 2647 w 351622"/>
              <a:gd name="connsiteY48" fmla="*/ 63711 h 889071"/>
              <a:gd name="connsiteX49" fmla="*/ 66358 w 351622"/>
              <a:gd name="connsiteY49" fmla="*/ 0 h 88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1622" h="889071">
                <a:moveTo>
                  <a:pt x="285263" y="761649"/>
                </a:moveTo>
                <a:cubicBezTo>
                  <a:pt x="320450" y="761649"/>
                  <a:pt x="348974" y="790173"/>
                  <a:pt x="348974" y="825360"/>
                </a:cubicBezTo>
                <a:cubicBezTo>
                  <a:pt x="348974" y="860547"/>
                  <a:pt x="320450" y="889071"/>
                  <a:pt x="285263" y="889071"/>
                </a:cubicBezTo>
                <a:cubicBezTo>
                  <a:pt x="250076" y="889071"/>
                  <a:pt x="221552" y="860547"/>
                  <a:pt x="221552" y="825360"/>
                </a:cubicBezTo>
                <a:cubicBezTo>
                  <a:pt x="221552" y="790173"/>
                  <a:pt x="250076" y="761649"/>
                  <a:pt x="285263" y="761649"/>
                </a:cubicBezTo>
                <a:close/>
                <a:moveTo>
                  <a:pt x="63711" y="761649"/>
                </a:moveTo>
                <a:cubicBezTo>
                  <a:pt x="98898" y="761649"/>
                  <a:pt x="127422" y="790173"/>
                  <a:pt x="127422" y="825360"/>
                </a:cubicBezTo>
                <a:cubicBezTo>
                  <a:pt x="127422" y="860547"/>
                  <a:pt x="98898" y="889071"/>
                  <a:pt x="63711" y="889071"/>
                </a:cubicBezTo>
                <a:cubicBezTo>
                  <a:pt x="28524" y="889071"/>
                  <a:pt x="0" y="860547"/>
                  <a:pt x="0" y="825360"/>
                </a:cubicBezTo>
                <a:cubicBezTo>
                  <a:pt x="0" y="790173"/>
                  <a:pt x="28524" y="761649"/>
                  <a:pt x="63711" y="761649"/>
                </a:cubicBezTo>
                <a:close/>
                <a:moveTo>
                  <a:pt x="68685" y="562684"/>
                </a:moveTo>
                <a:cubicBezTo>
                  <a:pt x="103872" y="562684"/>
                  <a:pt x="132396" y="591208"/>
                  <a:pt x="132396" y="626395"/>
                </a:cubicBezTo>
                <a:cubicBezTo>
                  <a:pt x="132396" y="661582"/>
                  <a:pt x="103872" y="690106"/>
                  <a:pt x="68685" y="690106"/>
                </a:cubicBezTo>
                <a:cubicBezTo>
                  <a:pt x="33498" y="690106"/>
                  <a:pt x="4974" y="661582"/>
                  <a:pt x="4974" y="626395"/>
                </a:cubicBezTo>
                <a:cubicBezTo>
                  <a:pt x="4974" y="591208"/>
                  <a:pt x="33498" y="562684"/>
                  <a:pt x="68685" y="562684"/>
                </a:cubicBezTo>
                <a:close/>
                <a:moveTo>
                  <a:pt x="287910" y="562683"/>
                </a:moveTo>
                <a:cubicBezTo>
                  <a:pt x="323097" y="562683"/>
                  <a:pt x="351621" y="591207"/>
                  <a:pt x="351621" y="626394"/>
                </a:cubicBezTo>
                <a:cubicBezTo>
                  <a:pt x="351621" y="661581"/>
                  <a:pt x="323097" y="690105"/>
                  <a:pt x="287910" y="690105"/>
                </a:cubicBezTo>
                <a:cubicBezTo>
                  <a:pt x="252723" y="690105"/>
                  <a:pt x="224199" y="661581"/>
                  <a:pt x="224199" y="626394"/>
                </a:cubicBezTo>
                <a:cubicBezTo>
                  <a:pt x="224199" y="591207"/>
                  <a:pt x="252723" y="562683"/>
                  <a:pt x="287910" y="562683"/>
                </a:cubicBezTo>
                <a:close/>
                <a:moveTo>
                  <a:pt x="287911" y="371393"/>
                </a:moveTo>
                <a:cubicBezTo>
                  <a:pt x="323098" y="371393"/>
                  <a:pt x="351622" y="399917"/>
                  <a:pt x="351622" y="435104"/>
                </a:cubicBezTo>
                <a:cubicBezTo>
                  <a:pt x="351622" y="470291"/>
                  <a:pt x="323098" y="498815"/>
                  <a:pt x="287911" y="498815"/>
                </a:cubicBezTo>
                <a:cubicBezTo>
                  <a:pt x="252724" y="498815"/>
                  <a:pt x="224200" y="470291"/>
                  <a:pt x="224200" y="435104"/>
                </a:cubicBezTo>
                <a:cubicBezTo>
                  <a:pt x="224200" y="399917"/>
                  <a:pt x="252724" y="371393"/>
                  <a:pt x="287911" y="371393"/>
                </a:cubicBezTo>
                <a:close/>
                <a:moveTo>
                  <a:pt x="63712" y="363720"/>
                </a:moveTo>
                <a:cubicBezTo>
                  <a:pt x="98899" y="363720"/>
                  <a:pt x="127423" y="392244"/>
                  <a:pt x="127423" y="427431"/>
                </a:cubicBezTo>
                <a:cubicBezTo>
                  <a:pt x="127423" y="462618"/>
                  <a:pt x="98899" y="491142"/>
                  <a:pt x="63712" y="491142"/>
                </a:cubicBezTo>
                <a:cubicBezTo>
                  <a:pt x="28525" y="491142"/>
                  <a:pt x="1" y="462618"/>
                  <a:pt x="1" y="427431"/>
                </a:cubicBezTo>
                <a:cubicBezTo>
                  <a:pt x="1" y="392244"/>
                  <a:pt x="28525" y="363720"/>
                  <a:pt x="63712" y="363720"/>
                </a:cubicBezTo>
                <a:close/>
                <a:moveTo>
                  <a:pt x="287910" y="181820"/>
                </a:moveTo>
                <a:cubicBezTo>
                  <a:pt x="323097" y="181820"/>
                  <a:pt x="351621" y="210344"/>
                  <a:pt x="351621" y="245531"/>
                </a:cubicBezTo>
                <a:cubicBezTo>
                  <a:pt x="351621" y="280718"/>
                  <a:pt x="323097" y="309242"/>
                  <a:pt x="287910" y="309242"/>
                </a:cubicBezTo>
                <a:cubicBezTo>
                  <a:pt x="252723" y="309242"/>
                  <a:pt x="224199" y="280718"/>
                  <a:pt x="224199" y="245531"/>
                </a:cubicBezTo>
                <a:cubicBezTo>
                  <a:pt x="224199" y="210344"/>
                  <a:pt x="252723" y="181820"/>
                  <a:pt x="287910" y="181820"/>
                </a:cubicBezTo>
                <a:close/>
                <a:moveTo>
                  <a:pt x="66358" y="181820"/>
                </a:moveTo>
                <a:cubicBezTo>
                  <a:pt x="101545" y="181820"/>
                  <a:pt x="130069" y="210344"/>
                  <a:pt x="130069" y="245531"/>
                </a:cubicBezTo>
                <a:cubicBezTo>
                  <a:pt x="130069" y="280718"/>
                  <a:pt x="101545" y="309242"/>
                  <a:pt x="66358" y="309242"/>
                </a:cubicBezTo>
                <a:cubicBezTo>
                  <a:pt x="31171" y="309242"/>
                  <a:pt x="2647" y="280718"/>
                  <a:pt x="2647" y="245531"/>
                </a:cubicBezTo>
                <a:cubicBezTo>
                  <a:pt x="2647" y="210344"/>
                  <a:pt x="31171" y="181820"/>
                  <a:pt x="66358" y="181820"/>
                </a:cubicBezTo>
                <a:close/>
                <a:moveTo>
                  <a:pt x="287910" y="0"/>
                </a:moveTo>
                <a:cubicBezTo>
                  <a:pt x="323097" y="0"/>
                  <a:pt x="351621" y="28524"/>
                  <a:pt x="351621" y="63711"/>
                </a:cubicBezTo>
                <a:cubicBezTo>
                  <a:pt x="351621" y="98898"/>
                  <a:pt x="323097" y="127422"/>
                  <a:pt x="287910" y="127422"/>
                </a:cubicBezTo>
                <a:cubicBezTo>
                  <a:pt x="252723" y="127422"/>
                  <a:pt x="224199" y="98898"/>
                  <a:pt x="224199" y="63711"/>
                </a:cubicBezTo>
                <a:cubicBezTo>
                  <a:pt x="224199" y="28524"/>
                  <a:pt x="252723" y="0"/>
                  <a:pt x="287910" y="0"/>
                </a:cubicBezTo>
                <a:close/>
                <a:moveTo>
                  <a:pt x="66358" y="0"/>
                </a:moveTo>
                <a:cubicBezTo>
                  <a:pt x="101545" y="0"/>
                  <a:pt x="130069" y="28524"/>
                  <a:pt x="130069" y="63711"/>
                </a:cubicBezTo>
                <a:cubicBezTo>
                  <a:pt x="130069" y="98898"/>
                  <a:pt x="101545" y="127422"/>
                  <a:pt x="66358" y="127422"/>
                </a:cubicBezTo>
                <a:cubicBezTo>
                  <a:pt x="31171" y="127422"/>
                  <a:pt x="2647" y="98898"/>
                  <a:pt x="2647" y="63711"/>
                </a:cubicBezTo>
                <a:cubicBezTo>
                  <a:pt x="2647" y="28524"/>
                  <a:pt x="31171" y="0"/>
                  <a:pt x="66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9707863D-D6AF-733D-0FAE-301235A9A827}"/>
              </a:ext>
            </a:extLst>
          </p:cNvPr>
          <p:cNvSpPr/>
          <p:nvPr/>
        </p:nvSpPr>
        <p:spPr>
          <a:xfrm rot="10800000">
            <a:off x="655882" y="175529"/>
            <a:ext cx="259094" cy="655115"/>
          </a:xfrm>
          <a:custGeom>
            <a:avLst/>
            <a:gdLst>
              <a:gd name="connsiteX0" fmla="*/ 285263 w 351622"/>
              <a:gd name="connsiteY0" fmla="*/ 761649 h 889071"/>
              <a:gd name="connsiteX1" fmla="*/ 348974 w 351622"/>
              <a:gd name="connsiteY1" fmla="*/ 825360 h 889071"/>
              <a:gd name="connsiteX2" fmla="*/ 285263 w 351622"/>
              <a:gd name="connsiteY2" fmla="*/ 889071 h 889071"/>
              <a:gd name="connsiteX3" fmla="*/ 221552 w 351622"/>
              <a:gd name="connsiteY3" fmla="*/ 825360 h 889071"/>
              <a:gd name="connsiteX4" fmla="*/ 285263 w 351622"/>
              <a:gd name="connsiteY4" fmla="*/ 761649 h 889071"/>
              <a:gd name="connsiteX5" fmla="*/ 63711 w 351622"/>
              <a:gd name="connsiteY5" fmla="*/ 761649 h 889071"/>
              <a:gd name="connsiteX6" fmla="*/ 127422 w 351622"/>
              <a:gd name="connsiteY6" fmla="*/ 825360 h 889071"/>
              <a:gd name="connsiteX7" fmla="*/ 63711 w 351622"/>
              <a:gd name="connsiteY7" fmla="*/ 889071 h 889071"/>
              <a:gd name="connsiteX8" fmla="*/ 0 w 351622"/>
              <a:gd name="connsiteY8" fmla="*/ 825360 h 889071"/>
              <a:gd name="connsiteX9" fmla="*/ 63711 w 351622"/>
              <a:gd name="connsiteY9" fmla="*/ 761649 h 889071"/>
              <a:gd name="connsiteX10" fmla="*/ 68685 w 351622"/>
              <a:gd name="connsiteY10" fmla="*/ 562684 h 889071"/>
              <a:gd name="connsiteX11" fmla="*/ 132396 w 351622"/>
              <a:gd name="connsiteY11" fmla="*/ 626395 h 889071"/>
              <a:gd name="connsiteX12" fmla="*/ 68685 w 351622"/>
              <a:gd name="connsiteY12" fmla="*/ 690106 h 889071"/>
              <a:gd name="connsiteX13" fmla="*/ 4974 w 351622"/>
              <a:gd name="connsiteY13" fmla="*/ 626395 h 889071"/>
              <a:gd name="connsiteX14" fmla="*/ 68685 w 351622"/>
              <a:gd name="connsiteY14" fmla="*/ 562684 h 889071"/>
              <a:gd name="connsiteX15" fmla="*/ 287910 w 351622"/>
              <a:gd name="connsiteY15" fmla="*/ 562683 h 889071"/>
              <a:gd name="connsiteX16" fmla="*/ 351621 w 351622"/>
              <a:gd name="connsiteY16" fmla="*/ 626394 h 889071"/>
              <a:gd name="connsiteX17" fmla="*/ 287910 w 351622"/>
              <a:gd name="connsiteY17" fmla="*/ 690105 h 889071"/>
              <a:gd name="connsiteX18" fmla="*/ 224199 w 351622"/>
              <a:gd name="connsiteY18" fmla="*/ 626394 h 889071"/>
              <a:gd name="connsiteX19" fmla="*/ 287910 w 351622"/>
              <a:gd name="connsiteY19" fmla="*/ 562683 h 889071"/>
              <a:gd name="connsiteX20" fmla="*/ 287911 w 351622"/>
              <a:gd name="connsiteY20" fmla="*/ 371393 h 889071"/>
              <a:gd name="connsiteX21" fmla="*/ 351622 w 351622"/>
              <a:gd name="connsiteY21" fmla="*/ 435104 h 889071"/>
              <a:gd name="connsiteX22" fmla="*/ 287911 w 351622"/>
              <a:gd name="connsiteY22" fmla="*/ 498815 h 889071"/>
              <a:gd name="connsiteX23" fmla="*/ 224200 w 351622"/>
              <a:gd name="connsiteY23" fmla="*/ 435104 h 889071"/>
              <a:gd name="connsiteX24" fmla="*/ 287911 w 351622"/>
              <a:gd name="connsiteY24" fmla="*/ 371393 h 889071"/>
              <a:gd name="connsiteX25" fmla="*/ 63712 w 351622"/>
              <a:gd name="connsiteY25" fmla="*/ 363720 h 889071"/>
              <a:gd name="connsiteX26" fmla="*/ 127423 w 351622"/>
              <a:gd name="connsiteY26" fmla="*/ 427431 h 889071"/>
              <a:gd name="connsiteX27" fmla="*/ 63712 w 351622"/>
              <a:gd name="connsiteY27" fmla="*/ 491142 h 889071"/>
              <a:gd name="connsiteX28" fmla="*/ 1 w 351622"/>
              <a:gd name="connsiteY28" fmla="*/ 427431 h 889071"/>
              <a:gd name="connsiteX29" fmla="*/ 63712 w 351622"/>
              <a:gd name="connsiteY29" fmla="*/ 363720 h 889071"/>
              <a:gd name="connsiteX30" fmla="*/ 287910 w 351622"/>
              <a:gd name="connsiteY30" fmla="*/ 181820 h 889071"/>
              <a:gd name="connsiteX31" fmla="*/ 351621 w 351622"/>
              <a:gd name="connsiteY31" fmla="*/ 245531 h 889071"/>
              <a:gd name="connsiteX32" fmla="*/ 287910 w 351622"/>
              <a:gd name="connsiteY32" fmla="*/ 309242 h 889071"/>
              <a:gd name="connsiteX33" fmla="*/ 224199 w 351622"/>
              <a:gd name="connsiteY33" fmla="*/ 245531 h 889071"/>
              <a:gd name="connsiteX34" fmla="*/ 287910 w 351622"/>
              <a:gd name="connsiteY34" fmla="*/ 181820 h 889071"/>
              <a:gd name="connsiteX35" fmla="*/ 66358 w 351622"/>
              <a:gd name="connsiteY35" fmla="*/ 181820 h 889071"/>
              <a:gd name="connsiteX36" fmla="*/ 130069 w 351622"/>
              <a:gd name="connsiteY36" fmla="*/ 245531 h 889071"/>
              <a:gd name="connsiteX37" fmla="*/ 66358 w 351622"/>
              <a:gd name="connsiteY37" fmla="*/ 309242 h 889071"/>
              <a:gd name="connsiteX38" fmla="*/ 2647 w 351622"/>
              <a:gd name="connsiteY38" fmla="*/ 245531 h 889071"/>
              <a:gd name="connsiteX39" fmla="*/ 66358 w 351622"/>
              <a:gd name="connsiteY39" fmla="*/ 181820 h 889071"/>
              <a:gd name="connsiteX40" fmla="*/ 287910 w 351622"/>
              <a:gd name="connsiteY40" fmla="*/ 0 h 889071"/>
              <a:gd name="connsiteX41" fmla="*/ 351621 w 351622"/>
              <a:gd name="connsiteY41" fmla="*/ 63711 h 889071"/>
              <a:gd name="connsiteX42" fmla="*/ 287910 w 351622"/>
              <a:gd name="connsiteY42" fmla="*/ 127422 h 889071"/>
              <a:gd name="connsiteX43" fmla="*/ 224199 w 351622"/>
              <a:gd name="connsiteY43" fmla="*/ 63711 h 889071"/>
              <a:gd name="connsiteX44" fmla="*/ 287910 w 351622"/>
              <a:gd name="connsiteY44" fmla="*/ 0 h 889071"/>
              <a:gd name="connsiteX45" fmla="*/ 66358 w 351622"/>
              <a:gd name="connsiteY45" fmla="*/ 0 h 889071"/>
              <a:gd name="connsiteX46" fmla="*/ 130069 w 351622"/>
              <a:gd name="connsiteY46" fmla="*/ 63711 h 889071"/>
              <a:gd name="connsiteX47" fmla="*/ 66358 w 351622"/>
              <a:gd name="connsiteY47" fmla="*/ 127422 h 889071"/>
              <a:gd name="connsiteX48" fmla="*/ 2647 w 351622"/>
              <a:gd name="connsiteY48" fmla="*/ 63711 h 889071"/>
              <a:gd name="connsiteX49" fmla="*/ 66358 w 351622"/>
              <a:gd name="connsiteY49" fmla="*/ 0 h 88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1622" h="889071">
                <a:moveTo>
                  <a:pt x="285263" y="761649"/>
                </a:moveTo>
                <a:cubicBezTo>
                  <a:pt x="320450" y="761649"/>
                  <a:pt x="348974" y="790173"/>
                  <a:pt x="348974" y="825360"/>
                </a:cubicBezTo>
                <a:cubicBezTo>
                  <a:pt x="348974" y="860547"/>
                  <a:pt x="320450" y="889071"/>
                  <a:pt x="285263" y="889071"/>
                </a:cubicBezTo>
                <a:cubicBezTo>
                  <a:pt x="250076" y="889071"/>
                  <a:pt x="221552" y="860547"/>
                  <a:pt x="221552" y="825360"/>
                </a:cubicBezTo>
                <a:cubicBezTo>
                  <a:pt x="221552" y="790173"/>
                  <a:pt x="250076" y="761649"/>
                  <a:pt x="285263" y="761649"/>
                </a:cubicBezTo>
                <a:close/>
                <a:moveTo>
                  <a:pt x="63711" y="761649"/>
                </a:moveTo>
                <a:cubicBezTo>
                  <a:pt x="98898" y="761649"/>
                  <a:pt x="127422" y="790173"/>
                  <a:pt x="127422" y="825360"/>
                </a:cubicBezTo>
                <a:cubicBezTo>
                  <a:pt x="127422" y="860547"/>
                  <a:pt x="98898" y="889071"/>
                  <a:pt x="63711" y="889071"/>
                </a:cubicBezTo>
                <a:cubicBezTo>
                  <a:pt x="28524" y="889071"/>
                  <a:pt x="0" y="860547"/>
                  <a:pt x="0" y="825360"/>
                </a:cubicBezTo>
                <a:cubicBezTo>
                  <a:pt x="0" y="790173"/>
                  <a:pt x="28524" y="761649"/>
                  <a:pt x="63711" y="761649"/>
                </a:cubicBezTo>
                <a:close/>
                <a:moveTo>
                  <a:pt x="68685" y="562684"/>
                </a:moveTo>
                <a:cubicBezTo>
                  <a:pt x="103872" y="562684"/>
                  <a:pt x="132396" y="591208"/>
                  <a:pt x="132396" y="626395"/>
                </a:cubicBezTo>
                <a:cubicBezTo>
                  <a:pt x="132396" y="661582"/>
                  <a:pt x="103872" y="690106"/>
                  <a:pt x="68685" y="690106"/>
                </a:cubicBezTo>
                <a:cubicBezTo>
                  <a:pt x="33498" y="690106"/>
                  <a:pt x="4974" y="661582"/>
                  <a:pt x="4974" y="626395"/>
                </a:cubicBezTo>
                <a:cubicBezTo>
                  <a:pt x="4974" y="591208"/>
                  <a:pt x="33498" y="562684"/>
                  <a:pt x="68685" y="562684"/>
                </a:cubicBezTo>
                <a:close/>
                <a:moveTo>
                  <a:pt x="287910" y="562683"/>
                </a:moveTo>
                <a:cubicBezTo>
                  <a:pt x="323097" y="562683"/>
                  <a:pt x="351621" y="591207"/>
                  <a:pt x="351621" y="626394"/>
                </a:cubicBezTo>
                <a:cubicBezTo>
                  <a:pt x="351621" y="661581"/>
                  <a:pt x="323097" y="690105"/>
                  <a:pt x="287910" y="690105"/>
                </a:cubicBezTo>
                <a:cubicBezTo>
                  <a:pt x="252723" y="690105"/>
                  <a:pt x="224199" y="661581"/>
                  <a:pt x="224199" y="626394"/>
                </a:cubicBezTo>
                <a:cubicBezTo>
                  <a:pt x="224199" y="591207"/>
                  <a:pt x="252723" y="562683"/>
                  <a:pt x="287910" y="562683"/>
                </a:cubicBezTo>
                <a:close/>
                <a:moveTo>
                  <a:pt x="287911" y="371393"/>
                </a:moveTo>
                <a:cubicBezTo>
                  <a:pt x="323098" y="371393"/>
                  <a:pt x="351622" y="399917"/>
                  <a:pt x="351622" y="435104"/>
                </a:cubicBezTo>
                <a:cubicBezTo>
                  <a:pt x="351622" y="470291"/>
                  <a:pt x="323098" y="498815"/>
                  <a:pt x="287911" y="498815"/>
                </a:cubicBezTo>
                <a:cubicBezTo>
                  <a:pt x="252724" y="498815"/>
                  <a:pt x="224200" y="470291"/>
                  <a:pt x="224200" y="435104"/>
                </a:cubicBezTo>
                <a:cubicBezTo>
                  <a:pt x="224200" y="399917"/>
                  <a:pt x="252724" y="371393"/>
                  <a:pt x="287911" y="371393"/>
                </a:cubicBezTo>
                <a:close/>
                <a:moveTo>
                  <a:pt x="63712" y="363720"/>
                </a:moveTo>
                <a:cubicBezTo>
                  <a:pt x="98899" y="363720"/>
                  <a:pt x="127423" y="392244"/>
                  <a:pt x="127423" y="427431"/>
                </a:cubicBezTo>
                <a:cubicBezTo>
                  <a:pt x="127423" y="462618"/>
                  <a:pt x="98899" y="491142"/>
                  <a:pt x="63712" y="491142"/>
                </a:cubicBezTo>
                <a:cubicBezTo>
                  <a:pt x="28525" y="491142"/>
                  <a:pt x="1" y="462618"/>
                  <a:pt x="1" y="427431"/>
                </a:cubicBezTo>
                <a:cubicBezTo>
                  <a:pt x="1" y="392244"/>
                  <a:pt x="28525" y="363720"/>
                  <a:pt x="63712" y="363720"/>
                </a:cubicBezTo>
                <a:close/>
                <a:moveTo>
                  <a:pt x="287910" y="181820"/>
                </a:moveTo>
                <a:cubicBezTo>
                  <a:pt x="323097" y="181820"/>
                  <a:pt x="351621" y="210344"/>
                  <a:pt x="351621" y="245531"/>
                </a:cubicBezTo>
                <a:cubicBezTo>
                  <a:pt x="351621" y="280718"/>
                  <a:pt x="323097" y="309242"/>
                  <a:pt x="287910" y="309242"/>
                </a:cubicBezTo>
                <a:cubicBezTo>
                  <a:pt x="252723" y="309242"/>
                  <a:pt x="224199" y="280718"/>
                  <a:pt x="224199" y="245531"/>
                </a:cubicBezTo>
                <a:cubicBezTo>
                  <a:pt x="224199" y="210344"/>
                  <a:pt x="252723" y="181820"/>
                  <a:pt x="287910" y="181820"/>
                </a:cubicBezTo>
                <a:close/>
                <a:moveTo>
                  <a:pt x="66358" y="181820"/>
                </a:moveTo>
                <a:cubicBezTo>
                  <a:pt x="101545" y="181820"/>
                  <a:pt x="130069" y="210344"/>
                  <a:pt x="130069" y="245531"/>
                </a:cubicBezTo>
                <a:cubicBezTo>
                  <a:pt x="130069" y="280718"/>
                  <a:pt x="101545" y="309242"/>
                  <a:pt x="66358" y="309242"/>
                </a:cubicBezTo>
                <a:cubicBezTo>
                  <a:pt x="31171" y="309242"/>
                  <a:pt x="2647" y="280718"/>
                  <a:pt x="2647" y="245531"/>
                </a:cubicBezTo>
                <a:cubicBezTo>
                  <a:pt x="2647" y="210344"/>
                  <a:pt x="31171" y="181820"/>
                  <a:pt x="66358" y="181820"/>
                </a:cubicBezTo>
                <a:close/>
                <a:moveTo>
                  <a:pt x="287910" y="0"/>
                </a:moveTo>
                <a:cubicBezTo>
                  <a:pt x="323097" y="0"/>
                  <a:pt x="351621" y="28524"/>
                  <a:pt x="351621" y="63711"/>
                </a:cubicBezTo>
                <a:cubicBezTo>
                  <a:pt x="351621" y="98898"/>
                  <a:pt x="323097" y="127422"/>
                  <a:pt x="287910" y="127422"/>
                </a:cubicBezTo>
                <a:cubicBezTo>
                  <a:pt x="252723" y="127422"/>
                  <a:pt x="224199" y="98898"/>
                  <a:pt x="224199" y="63711"/>
                </a:cubicBezTo>
                <a:cubicBezTo>
                  <a:pt x="224199" y="28524"/>
                  <a:pt x="252723" y="0"/>
                  <a:pt x="287910" y="0"/>
                </a:cubicBezTo>
                <a:close/>
                <a:moveTo>
                  <a:pt x="66358" y="0"/>
                </a:moveTo>
                <a:cubicBezTo>
                  <a:pt x="101545" y="0"/>
                  <a:pt x="130069" y="28524"/>
                  <a:pt x="130069" y="63711"/>
                </a:cubicBezTo>
                <a:cubicBezTo>
                  <a:pt x="130069" y="98898"/>
                  <a:pt x="101545" y="127422"/>
                  <a:pt x="66358" y="127422"/>
                </a:cubicBezTo>
                <a:cubicBezTo>
                  <a:pt x="31171" y="127422"/>
                  <a:pt x="2647" y="98898"/>
                  <a:pt x="2647" y="63711"/>
                </a:cubicBezTo>
                <a:cubicBezTo>
                  <a:pt x="2647" y="28524"/>
                  <a:pt x="31171" y="0"/>
                  <a:pt x="66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0899F9F5-4E00-A0A9-77AC-9AD12F89093A}"/>
              </a:ext>
            </a:extLst>
          </p:cNvPr>
          <p:cNvSpPr/>
          <p:nvPr/>
        </p:nvSpPr>
        <p:spPr>
          <a:xfrm rot="10800000">
            <a:off x="808282" y="327929"/>
            <a:ext cx="259094" cy="655115"/>
          </a:xfrm>
          <a:custGeom>
            <a:avLst/>
            <a:gdLst>
              <a:gd name="connsiteX0" fmla="*/ 285263 w 351622"/>
              <a:gd name="connsiteY0" fmla="*/ 761649 h 889071"/>
              <a:gd name="connsiteX1" fmla="*/ 348974 w 351622"/>
              <a:gd name="connsiteY1" fmla="*/ 825360 h 889071"/>
              <a:gd name="connsiteX2" fmla="*/ 285263 w 351622"/>
              <a:gd name="connsiteY2" fmla="*/ 889071 h 889071"/>
              <a:gd name="connsiteX3" fmla="*/ 221552 w 351622"/>
              <a:gd name="connsiteY3" fmla="*/ 825360 h 889071"/>
              <a:gd name="connsiteX4" fmla="*/ 285263 w 351622"/>
              <a:gd name="connsiteY4" fmla="*/ 761649 h 889071"/>
              <a:gd name="connsiteX5" fmla="*/ 63711 w 351622"/>
              <a:gd name="connsiteY5" fmla="*/ 761649 h 889071"/>
              <a:gd name="connsiteX6" fmla="*/ 127422 w 351622"/>
              <a:gd name="connsiteY6" fmla="*/ 825360 h 889071"/>
              <a:gd name="connsiteX7" fmla="*/ 63711 w 351622"/>
              <a:gd name="connsiteY7" fmla="*/ 889071 h 889071"/>
              <a:gd name="connsiteX8" fmla="*/ 0 w 351622"/>
              <a:gd name="connsiteY8" fmla="*/ 825360 h 889071"/>
              <a:gd name="connsiteX9" fmla="*/ 63711 w 351622"/>
              <a:gd name="connsiteY9" fmla="*/ 761649 h 889071"/>
              <a:gd name="connsiteX10" fmla="*/ 68685 w 351622"/>
              <a:gd name="connsiteY10" fmla="*/ 562684 h 889071"/>
              <a:gd name="connsiteX11" fmla="*/ 132396 w 351622"/>
              <a:gd name="connsiteY11" fmla="*/ 626395 h 889071"/>
              <a:gd name="connsiteX12" fmla="*/ 68685 w 351622"/>
              <a:gd name="connsiteY12" fmla="*/ 690106 h 889071"/>
              <a:gd name="connsiteX13" fmla="*/ 4974 w 351622"/>
              <a:gd name="connsiteY13" fmla="*/ 626395 h 889071"/>
              <a:gd name="connsiteX14" fmla="*/ 68685 w 351622"/>
              <a:gd name="connsiteY14" fmla="*/ 562684 h 889071"/>
              <a:gd name="connsiteX15" fmla="*/ 287910 w 351622"/>
              <a:gd name="connsiteY15" fmla="*/ 562683 h 889071"/>
              <a:gd name="connsiteX16" fmla="*/ 351621 w 351622"/>
              <a:gd name="connsiteY16" fmla="*/ 626394 h 889071"/>
              <a:gd name="connsiteX17" fmla="*/ 287910 w 351622"/>
              <a:gd name="connsiteY17" fmla="*/ 690105 h 889071"/>
              <a:gd name="connsiteX18" fmla="*/ 224199 w 351622"/>
              <a:gd name="connsiteY18" fmla="*/ 626394 h 889071"/>
              <a:gd name="connsiteX19" fmla="*/ 287910 w 351622"/>
              <a:gd name="connsiteY19" fmla="*/ 562683 h 889071"/>
              <a:gd name="connsiteX20" fmla="*/ 287911 w 351622"/>
              <a:gd name="connsiteY20" fmla="*/ 371393 h 889071"/>
              <a:gd name="connsiteX21" fmla="*/ 351622 w 351622"/>
              <a:gd name="connsiteY21" fmla="*/ 435104 h 889071"/>
              <a:gd name="connsiteX22" fmla="*/ 287911 w 351622"/>
              <a:gd name="connsiteY22" fmla="*/ 498815 h 889071"/>
              <a:gd name="connsiteX23" fmla="*/ 224200 w 351622"/>
              <a:gd name="connsiteY23" fmla="*/ 435104 h 889071"/>
              <a:gd name="connsiteX24" fmla="*/ 287911 w 351622"/>
              <a:gd name="connsiteY24" fmla="*/ 371393 h 889071"/>
              <a:gd name="connsiteX25" fmla="*/ 63712 w 351622"/>
              <a:gd name="connsiteY25" fmla="*/ 363720 h 889071"/>
              <a:gd name="connsiteX26" fmla="*/ 127423 w 351622"/>
              <a:gd name="connsiteY26" fmla="*/ 427431 h 889071"/>
              <a:gd name="connsiteX27" fmla="*/ 63712 w 351622"/>
              <a:gd name="connsiteY27" fmla="*/ 491142 h 889071"/>
              <a:gd name="connsiteX28" fmla="*/ 1 w 351622"/>
              <a:gd name="connsiteY28" fmla="*/ 427431 h 889071"/>
              <a:gd name="connsiteX29" fmla="*/ 63712 w 351622"/>
              <a:gd name="connsiteY29" fmla="*/ 363720 h 889071"/>
              <a:gd name="connsiteX30" fmla="*/ 287910 w 351622"/>
              <a:gd name="connsiteY30" fmla="*/ 181820 h 889071"/>
              <a:gd name="connsiteX31" fmla="*/ 351621 w 351622"/>
              <a:gd name="connsiteY31" fmla="*/ 245531 h 889071"/>
              <a:gd name="connsiteX32" fmla="*/ 287910 w 351622"/>
              <a:gd name="connsiteY32" fmla="*/ 309242 h 889071"/>
              <a:gd name="connsiteX33" fmla="*/ 224199 w 351622"/>
              <a:gd name="connsiteY33" fmla="*/ 245531 h 889071"/>
              <a:gd name="connsiteX34" fmla="*/ 287910 w 351622"/>
              <a:gd name="connsiteY34" fmla="*/ 181820 h 889071"/>
              <a:gd name="connsiteX35" fmla="*/ 66358 w 351622"/>
              <a:gd name="connsiteY35" fmla="*/ 181820 h 889071"/>
              <a:gd name="connsiteX36" fmla="*/ 130069 w 351622"/>
              <a:gd name="connsiteY36" fmla="*/ 245531 h 889071"/>
              <a:gd name="connsiteX37" fmla="*/ 66358 w 351622"/>
              <a:gd name="connsiteY37" fmla="*/ 309242 h 889071"/>
              <a:gd name="connsiteX38" fmla="*/ 2647 w 351622"/>
              <a:gd name="connsiteY38" fmla="*/ 245531 h 889071"/>
              <a:gd name="connsiteX39" fmla="*/ 66358 w 351622"/>
              <a:gd name="connsiteY39" fmla="*/ 181820 h 889071"/>
              <a:gd name="connsiteX40" fmla="*/ 287910 w 351622"/>
              <a:gd name="connsiteY40" fmla="*/ 0 h 889071"/>
              <a:gd name="connsiteX41" fmla="*/ 351621 w 351622"/>
              <a:gd name="connsiteY41" fmla="*/ 63711 h 889071"/>
              <a:gd name="connsiteX42" fmla="*/ 287910 w 351622"/>
              <a:gd name="connsiteY42" fmla="*/ 127422 h 889071"/>
              <a:gd name="connsiteX43" fmla="*/ 224199 w 351622"/>
              <a:gd name="connsiteY43" fmla="*/ 63711 h 889071"/>
              <a:gd name="connsiteX44" fmla="*/ 287910 w 351622"/>
              <a:gd name="connsiteY44" fmla="*/ 0 h 889071"/>
              <a:gd name="connsiteX45" fmla="*/ 66358 w 351622"/>
              <a:gd name="connsiteY45" fmla="*/ 0 h 889071"/>
              <a:gd name="connsiteX46" fmla="*/ 130069 w 351622"/>
              <a:gd name="connsiteY46" fmla="*/ 63711 h 889071"/>
              <a:gd name="connsiteX47" fmla="*/ 66358 w 351622"/>
              <a:gd name="connsiteY47" fmla="*/ 127422 h 889071"/>
              <a:gd name="connsiteX48" fmla="*/ 2647 w 351622"/>
              <a:gd name="connsiteY48" fmla="*/ 63711 h 889071"/>
              <a:gd name="connsiteX49" fmla="*/ 66358 w 351622"/>
              <a:gd name="connsiteY49" fmla="*/ 0 h 88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51622" h="889071">
                <a:moveTo>
                  <a:pt x="285263" y="761649"/>
                </a:moveTo>
                <a:cubicBezTo>
                  <a:pt x="320450" y="761649"/>
                  <a:pt x="348974" y="790173"/>
                  <a:pt x="348974" y="825360"/>
                </a:cubicBezTo>
                <a:cubicBezTo>
                  <a:pt x="348974" y="860547"/>
                  <a:pt x="320450" y="889071"/>
                  <a:pt x="285263" y="889071"/>
                </a:cubicBezTo>
                <a:cubicBezTo>
                  <a:pt x="250076" y="889071"/>
                  <a:pt x="221552" y="860547"/>
                  <a:pt x="221552" y="825360"/>
                </a:cubicBezTo>
                <a:cubicBezTo>
                  <a:pt x="221552" y="790173"/>
                  <a:pt x="250076" y="761649"/>
                  <a:pt x="285263" y="761649"/>
                </a:cubicBezTo>
                <a:close/>
                <a:moveTo>
                  <a:pt x="63711" y="761649"/>
                </a:moveTo>
                <a:cubicBezTo>
                  <a:pt x="98898" y="761649"/>
                  <a:pt x="127422" y="790173"/>
                  <a:pt x="127422" y="825360"/>
                </a:cubicBezTo>
                <a:cubicBezTo>
                  <a:pt x="127422" y="860547"/>
                  <a:pt x="98898" y="889071"/>
                  <a:pt x="63711" y="889071"/>
                </a:cubicBezTo>
                <a:cubicBezTo>
                  <a:pt x="28524" y="889071"/>
                  <a:pt x="0" y="860547"/>
                  <a:pt x="0" y="825360"/>
                </a:cubicBezTo>
                <a:cubicBezTo>
                  <a:pt x="0" y="790173"/>
                  <a:pt x="28524" y="761649"/>
                  <a:pt x="63711" y="761649"/>
                </a:cubicBezTo>
                <a:close/>
                <a:moveTo>
                  <a:pt x="68685" y="562684"/>
                </a:moveTo>
                <a:cubicBezTo>
                  <a:pt x="103872" y="562684"/>
                  <a:pt x="132396" y="591208"/>
                  <a:pt x="132396" y="626395"/>
                </a:cubicBezTo>
                <a:cubicBezTo>
                  <a:pt x="132396" y="661582"/>
                  <a:pt x="103872" y="690106"/>
                  <a:pt x="68685" y="690106"/>
                </a:cubicBezTo>
                <a:cubicBezTo>
                  <a:pt x="33498" y="690106"/>
                  <a:pt x="4974" y="661582"/>
                  <a:pt x="4974" y="626395"/>
                </a:cubicBezTo>
                <a:cubicBezTo>
                  <a:pt x="4974" y="591208"/>
                  <a:pt x="33498" y="562684"/>
                  <a:pt x="68685" y="562684"/>
                </a:cubicBezTo>
                <a:close/>
                <a:moveTo>
                  <a:pt x="287910" y="562683"/>
                </a:moveTo>
                <a:cubicBezTo>
                  <a:pt x="323097" y="562683"/>
                  <a:pt x="351621" y="591207"/>
                  <a:pt x="351621" y="626394"/>
                </a:cubicBezTo>
                <a:cubicBezTo>
                  <a:pt x="351621" y="661581"/>
                  <a:pt x="323097" y="690105"/>
                  <a:pt x="287910" y="690105"/>
                </a:cubicBezTo>
                <a:cubicBezTo>
                  <a:pt x="252723" y="690105"/>
                  <a:pt x="224199" y="661581"/>
                  <a:pt x="224199" y="626394"/>
                </a:cubicBezTo>
                <a:cubicBezTo>
                  <a:pt x="224199" y="591207"/>
                  <a:pt x="252723" y="562683"/>
                  <a:pt x="287910" y="562683"/>
                </a:cubicBezTo>
                <a:close/>
                <a:moveTo>
                  <a:pt x="287911" y="371393"/>
                </a:moveTo>
                <a:cubicBezTo>
                  <a:pt x="323098" y="371393"/>
                  <a:pt x="351622" y="399917"/>
                  <a:pt x="351622" y="435104"/>
                </a:cubicBezTo>
                <a:cubicBezTo>
                  <a:pt x="351622" y="470291"/>
                  <a:pt x="323098" y="498815"/>
                  <a:pt x="287911" y="498815"/>
                </a:cubicBezTo>
                <a:cubicBezTo>
                  <a:pt x="252724" y="498815"/>
                  <a:pt x="224200" y="470291"/>
                  <a:pt x="224200" y="435104"/>
                </a:cubicBezTo>
                <a:cubicBezTo>
                  <a:pt x="224200" y="399917"/>
                  <a:pt x="252724" y="371393"/>
                  <a:pt x="287911" y="371393"/>
                </a:cubicBezTo>
                <a:close/>
                <a:moveTo>
                  <a:pt x="63712" y="363720"/>
                </a:moveTo>
                <a:cubicBezTo>
                  <a:pt x="98899" y="363720"/>
                  <a:pt x="127423" y="392244"/>
                  <a:pt x="127423" y="427431"/>
                </a:cubicBezTo>
                <a:cubicBezTo>
                  <a:pt x="127423" y="462618"/>
                  <a:pt x="98899" y="491142"/>
                  <a:pt x="63712" y="491142"/>
                </a:cubicBezTo>
                <a:cubicBezTo>
                  <a:pt x="28525" y="491142"/>
                  <a:pt x="1" y="462618"/>
                  <a:pt x="1" y="427431"/>
                </a:cubicBezTo>
                <a:cubicBezTo>
                  <a:pt x="1" y="392244"/>
                  <a:pt x="28525" y="363720"/>
                  <a:pt x="63712" y="363720"/>
                </a:cubicBezTo>
                <a:close/>
                <a:moveTo>
                  <a:pt x="287910" y="181820"/>
                </a:moveTo>
                <a:cubicBezTo>
                  <a:pt x="323097" y="181820"/>
                  <a:pt x="351621" y="210344"/>
                  <a:pt x="351621" y="245531"/>
                </a:cubicBezTo>
                <a:cubicBezTo>
                  <a:pt x="351621" y="280718"/>
                  <a:pt x="323097" y="309242"/>
                  <a:pt x="287910" y="309242"/>
                </a:cubicBezTo>
                <a:cubicBezTo>
                  <a:pt x="252723" y="309242"/>
                  <a:pt x="224199" y="280718"/>
                  <a:pt x="224199" y="245531"/>
                </a:cubicBezTo>
                <a:cubicBezTo>
                  <a:pt x="224199" y="210344"/>
                  <a:pt x="252723" y="181820"/>
                  <a:pt x="287910" y="181820"/>
                </a:cubicBezTo>
                <a:close/>
                <a:moveTo>
                  <a:pt x="66358" y="181820"/>
                </a:moveTo>
                <a:cubicBezTo>
                  <a:pt x="101545" y="181820"/>
                  <a:pt x="130069" y="210344"/>
                  <a:pt x="130069" y="245531"/>
                </a:cubicBezTo>
                <a:cubicBezTo>
                  <a:pt x="130069" y="280718"/>
                  <a:pt x="101545" y="309242"/>
                  <a:pt x="66358" y="309242"/>
                </a:cubicBezTo>
                <a:cubicBezTo>
                  <a:pt x="31171" y="309242"/>
                  <a:pt x="2647" y="280718"/>
                  <a:pt x="2647" y="245531"/>
                </a:cubicBezTo>
                <a:cubicBezTo>
                  <a:pt x="2647" y="210344"/>
                  <a:pt x="31171" y="181820"/>
                  <a:pt x="66358" y="181820"/>
                </a:cubicBezTo>
                <a:close/>
                <a:moveTo>
                  <a:pt x="287910" y="0"/>
                </a:moveTo>
                <a:cubicBezTo>
                  <a:pt x="323097" y="0"/>
                  <a:pt x="351621" y="28524"/>
                  <a:pt x="351621" y="63711"/>
                </a:cubicBezTo>
                <a:cubicBezTo>
                  <a:pt x="351621" y="98898"/>
                  <a:pt x="323097" y="127422"/>
                  <a:pt x="287910" y="127422"/>
                </a:cubicBezTo>
                <a:cubicBezTo>
                  <a:pt x="252723" y="127422"/>
                  <a:pt x="224199" y="98898"/>
                  <a:pt x="224199" y="63711"/>
                </a:cubicBezTo>
                <a:cubicBezTo>
                  <a:pt x="224199" y="28524"/>
                  <a:pt x="252723" y="0"/>
                  <a:pt x="287910" y="0"/>
                </a:cubicBezTo>
                <a:close/>
                <a:moveTo>
                  <a:pt x="66358" y="0"/>
                </a:moveTo>
                <a:cubicBezTo>
                  <a:pt x="101545" y="0"/>
                  <a:pt x="130069" y="28524"/>
                  <a:pt x="130069" y="63711"/>
                </a:cubicBezTo>
                <a:cubicBezTo>
                  <a:pt x="130069" y="98898"/>
                  <a:pt x="101545" y="127422"/>
                  <a:pt x="66358" y="127422"/>
                </a:cubicBezTo>
                <a:cubicBezTo>
                  <a:pt x="31171" y="127422"/>
                  <a:pt x="2647" y="98898"/>
                  <a:pt x="2647" y="63711"/>
                </a:cubicBezTo>
                <a:cubicBezTo>
                  <a:pt x="2647" y="28524"/>
                  <a:pt x="31171" y="0"/>
                  <a:pt x="663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8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4EB15F7-72EB-C354-B092-11EB0FF88AB1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0"/>
          <p:cNvSpPr/>
          <p:nvPr/>
        </p:nvSpPr>
        <p:spPr>
          <a:xfrm>
            <a:off x="6326366" y="677196"/>
            <a:ext cx="5943605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Профсоюзные издания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386624" y="1898010"/>
            <a:ext cx="5943604" cy="2067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Газеты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«Профсоюзная </a:t>
            </a:r>
            <a:r>
              <a:rPr lang="en-US" b="1" dirty="0" err="1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среда</a:t>
            </a: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»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endParaRPr lang="ru-RU" dirty="0">
              <a:solidFill>
                <a:srgbClr val="404155"/>
              </a:solidFill>
              <a:latin typeface="Nobile" pitchFamily="34" charset="0"/>
              <a:ea typeface="Nobile" pitchFamily="34" charset="-122"/>
              <a:cs typeface="Nobile" pitchFamily="34" charset="-120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 </a:t>
            </a: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«</a:t>
            </a:r>
            <a:r>
              <a:rPr lang="en-US" b="1" dirty="0" err="1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Солидарность</a:t>
            </a: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»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официальные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br>
              <a:rPr lang="ru-RU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</a:b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печатные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издания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Профсоюза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с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важной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информацие</a:t>
            </a:r>
            <a:r>
              <a:rPr lang="ru-RU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й</a:t>
            </a:r>
            <a:r>
              <a:rPr lang="en-US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и </a:t>
            </a:r>
            <a:r>
              <a:rPr lang="en-US" dirty="0" err="1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новостями</a:t>
            </a:r>
            <a:endParaRPr lang="en-US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002" y="4426676"/>
            <a:ext cx="5351329" cy="22293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55100" y="4661626"/>
            <a:ext cx="4882631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«</a:t>
            </a:r>
            <a:r>
              <a:rPr lang="en-US" sz="2000" b="1" dirty="0" err="1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Профсоюзная</a:t>
            </a:r>
            <a:r>
              <a:rPr lang="en-US" sz="200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2000" b="1" dirty="0" err="1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среда</a:t>
            </a:r>
            <a:r>
              <a:rPr lang="ru-RU" sz="200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»</a:t>
            </a:r>
            <a:endParaRPr lang="en-US" sz="2000" b="1" dirty="0"/>
          </a:p>
        </p:txBody>
      </p:sp>
      <p:sp>
        <p:nvSpPr>
          <p:cNvPr id="7" name="Text 3"/>
          <p:cNvSpPr/>
          <p:nvPr/>
        </p:nvSpPr>
        <p:spPr>
          <a:xfrm>
            <a:off x="1041530" y="5009529"/>
            <a:ext cx="4882631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2045" y="4426675"/>
            <a:ext cx="5351329" cy="222930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84492" y="4661626"/>
            <a:ext cx="4882631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00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«</a:t>
            </a:r>
            <a:r>
              <a:rPr lang="en-US" sz="2000" b="1" dirty="0" err="1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Солидарность</a:t>
            </a:r>
            <a:r>
              <a:rPr lang="ru-RU" sz="200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»</a:t>
            </a:r>
            <a:endParaRPr lang="en-US" sz="2000" b="1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CAC12F1-F371-F367-4CBD-F9556526D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02" y="815327"/>
            <a:ext cx="5262285" cy="350819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32F7285-34B9-7DC4-9C5D-8ADB6377B326}"/>
              </a:ext>
            </a:extLst>
          </p:cNvPr>
          <p:cNvSpPr/>
          <p:nvPr/>
        </p:nvSpPr>
        <p:spPr>
          <a:xfrm>
            <a:off x="4258558" y="4521583"/>
            <a:ext cx="1499170" cy="2074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7A9CF8-9C35-1FEE-6EFB-4FBD25F25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446" y="4605666"/>
            <a:ext cx="1275394" cy="1906276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02DFF6B-1A08-A458-AD13-9B8DAB7F756B}"/>
              </a:ext>
            </a:extLst>
          </p:cNvPr>
          <p:cNvSpPr/>
          <p:nvPr/>
        </p:nvSpPr>
        <p:spPr>
          <a:xfrm>
            <a:off x="9973601" y="4521583"/>
            <a:ext cx="1499170" cy="20553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B00493C-651C-FB6C-90FA-FC3755626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7091" y="4605665"/>
            <a:ext cx="1248402" cy="1899493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CB263B7-FEF4-3155-82D9-F7A34932857E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8AFEE71-5DBF-511F-6FAD-ADAA7B59FB14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7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FD5560C-F1A2-FE2E-165D-C55F024C0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002" y="53884"/>
            <a:ext cx="1790090" cy="5595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868E9B-414A-75A7-8F92-6EF625837A14}"/>
              </a:ext>
            </a:extLst>
          </p:cNvPr>
          <p:cNvSpPr txBox="1"/>
          <p:nvPr/>
        </p:nvSpPr>
        <p:spPr>
          <a:xfrm>
            <a:off x="1056841" y="5222293"/>
            <a:ext cx="29230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ru-RU" sz="1400" dirty="0"/>
              <a:t>В</a:t>
            </a: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</a:rPr>
              <a:t>опросы, связанные с газетой 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</a:rPr>
              <a:t>elshina2004@mail.ru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</a:rPr>
              <a:t>n.voronina@bk.ru 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</a:rPr>
              <a:t>rodion@dol.ru</a:t>
            </a:r>
            <a:endParaRPr lang="ru-RU" sz="14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D7CC40-BA8D-B901-A3C0-319DD660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5A5C09-E715-701F-10C9-D09675FD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9866" y="444434"/>
            <a:ext cx="1790090" cy="55951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6BD170-1E4D-99CC-A90C-B5BB8186E575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829CF9-B01F-8B4C-831C-0A6A6F979E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1148" y="4813005"/>
            <a:ext cx="1615866" cy="1615866"/>
          </a:xfrm>
          <a:prstGeom prst="rect">
            <a:avLst/>
          </a:prstGeom>
          <a:solidFill>
            <a:srgbClr val="1B54DA"/>
          </a:solidFill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3A0F6D2F-C9F8-F23A-E7AC-E5679DEEF938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95191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908" y="964574"/>
            <a:ext cx="7844572" cy="660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Информационные ресурсы </a:t>
            </a:r>
            <a:r>
              <a:rPr lang="en-US" sz="32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первички</a:t>
            </a: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61475" y="2105025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56832" y="2300387"/>
            <a:ext cx="567021" cy="567035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2800" y="2456259"/>
            <a:ext cx="255085" cy="2550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6832" y="3056434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Контакты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465116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Председатель и члены профкома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347359" y="2105025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4542716" y="2300387"/>
            <a:ext cx="567021" cy="567035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2456259"/>
            <a:ext cx="255085" cy="2550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42716" y="3056434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Правовая информация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4542716" y="3465116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Льготы и гарантии для членов профсоюза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8033244" y="2105025"/>
            <a:ext cx="3496877" cy="2160290"/>
          </a:xfrm>
          <a:prstGeom prst="roundRect">
            <a:avLst>
              <a:gd name="adj" fmla="val 3675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8228600" y="2300387"/>
            <a:ext cx="567021" cy="567035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4568" y="2456259"/>
            <a:ext cx="255085" cy="2550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28600" y="3056434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Объявления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8228600" y="3465116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Актуальные новости и анонсы мероприятий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661475" y="4454327"/>
            <a:ext cx="5339820" cy="1857871"/>
          </a:xfrm>
          <a:prstGeom prst="roundRect">
            <a:avLst>
              <a:gd name="adj" fmla="val 427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856832" y="4649688"/>
            <a:ext cx="567021" cy="567035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800" y="4805561"/>
            <a:ext cx="255085" cy="2550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56832" y="5405735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Результаты работы</a:t>
            </a:r>
            <a:endParaRPr lang="en-US" sz="1850" dirty="0"/>
          </a:p>
        </p:txBody>
      </p:sp>
      <p:sp>
        <p:nvSpPr>
          <p:cNvPr id="22" name="Text 16"/>
          <p:cNvSpPr/>
          <p:nvPr/>
        </p:nvSpPr>
        <p:spPr>
          <a:xfrm>
            <a:off x="856832" y="5814417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Достижения и итоги деятельности первички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6190301" y="4454327"/>
            <a:ext cx="5339820" cy="1857871"/>
          </a:xfrm>
          <a:prstGeom prst="roundRect">
            <a:avLst>
              <a:gd name="adj" fmla="val 4273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Shape 18"/>
          <p:cNvSpPr/>
          <p:nvPr/>
        </p:nvSpPr>
        <p:spPr>
          <a:xfrm>
            <a:off x="6385658" y="4649688"/>
            <a:ext cx="567021" cy="567035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1626" y="4805561"/>
            <a:ext cx="255085" cy="255091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385658" y="5405735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QR-коды</a:t>
            </a:r>
            <a:endParaRPr lang="en-US" sz="1850" dirty="0"/>
          </a:p>
        </p:txBody>
      </p:sp>
      <p:sp>
        <p:nvSpPr>
          <p:cNvPr id="27" name="Text 20"/>
          <p:cNvSpPr/>
          <p:nvPr/>
        </p:nvSpPr>
        <p:spPr>
          <a:xfrm>
            <a:off x="6385658" y="5814417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Ссылки на сайт Профсоюза и полезные ресурсы</a:t>
            </a:r>
            <a:endParaRPr lang="en-US" sz="145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BC52E28-7CE3-16D9-F85E-9F13F2064FF4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BB02834-5367-F671-AB33-52F044CDBC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36" name="Text 0">
            <a:extLst>
              <a:ext uri="{FF2B5EF4-FFF2-40B4-BE49-F238E27FC236}">
                <a16:creationId xmlns:a16="http://schemas.microsoft.com/office/drawing/2014/main" id="{47039CDF-B7C6-CD7B-BCD1-91160481A5B7}"/>
              </a:ext>
            </a:extLst>
          </p:cNvPr>
          <p:cNvSpPr/>
          <p:nvPr/>
        </p:nvSpPr>
        <p:spPr>
          <a:xfrm>
            <a:off x="728908" y="1444577"/>
            <a:ext cx="5734723" cy="660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Профсоюзный</a:t>
            </a: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стенд</a:t>
            </a:r>
            <a:endParaRPr lang="en-US" sz="37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0D0196D-DECC-BFE5-CEF3-B2AE8AA7F630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12DA856-9BB2-12CD-1453-5E18F09B98A8}"/>
              </a:ext>
            </a:extLst>
          </p:cNvPr>
          <p:cNvSpPr/>
          <p:nvPr/>
        </p:nvSpPr>
        <p:spPr>
          <a:xfrm flipH="1">
            <a:off x="11530220" y="89821"/>
            <a:ext cx="371020" cy="37102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Raleway SemiBold" panose="020B0703030101060003" pitchFamily="34" charset="-52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5529" y="1421182"/>
            <a:ext cx="3774704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</a:t>
            </a: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траница</a:t>
            </a:r>
            <a:r>
              <a:rPr lang="ru-RU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на сайте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94315" y="2139305"/>
            <a:ext cx="416539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Обязательные разделы: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1475" y="2675930"/>
            <a:ext cx="3943946" cy="260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Состав профкома с фотографиями и контактами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2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Уставные документы Профсоюза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3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Коллективный договор и отраслевые соглашения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4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Публичные отчёты выборных органов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5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Методические рекомендации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6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Материалы правовой работы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7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Новостная лента (регулярно обновлять!)</a:t>
            </a:r>
            <a:endParaRPr lang="en-US" sz="1600" dirty="0"/>
          </a:p>
          <a:p>
            <a:pPr marL="243840" indent="-243840" algn="l">
              <a:lnSpc>
                <a:spcPct val="122000"/>
              </a:lnSpc>
              <a:buSzPct val="100000"/>
              <a:buFont typeface="+mj-lt"/>
              <a:buAutoNum type="arabicPeriod" startAt="8"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Полезные ссылки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781479" y="5635757"/>
            <a:ext cx="6931050" cy="769144"/>
          </a:xfrm>
          <a:prstGeom prst="roundRect">
            <a:avLst>
              <a:gd name="adj" fmla="val 8548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4"/>
          <p:cNvSpPr/>
          <p:nvPr/>
        </p:nvSpPr>
        <p:spPr>
          <a:xfrm>
            <a:off x="5367099" y="5791431"/>
            <a:ext cx="6266003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Рекомендации:</a:t>
            </a:r>
            <a:r>
              <a:rPr lang="en-US" sz="14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Не более 9 разделов, краткие названия, обязательна форма обратной связи</a:t>
            </a:r>
            <a:endParaRPr lang="en-US" sz="1400" dirty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E4804606-87B8-A6B7-1CAA-6F5BFE10EC3B}"/>
              </a:ext>
            </a:extLst>
          </p:cNvPr>
          <p:cNvSpPr/>
          <p:nvPr/>
        </p:nvSpPr>
        <p:spPr>
          <a:xfrm>
            <a:off x="630147" y="853911"/>
            <a:ext cx="7844572" cy="660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Информационные ресурсы </a:t>
            </a:r>
            <a:r>
              <a:rPr lang="en-US" sz="32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первички</a:t>
            </a: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200" dirty="0"/>
          </a:p>
        </p:txBody>
      </p:sp>
      <p:grpSp>
        <p:nvGrpSpPr>
          <p:cNvPr id="11" name="Graphic 1049">
            <a:extLst>
              <a:ext uri="{FF2B5EF4-FFF2-40B4-BE49-F238E27FC236}">
                <a16:creationId xmlns:a16="http://schemas.microsoft.com/office/drawing/2014/main" id="{BB31C2C5-26B5-DF38-737F-0EC1EE721DEE}"/>
              </a:ext>
            </a:extLst>
          </p:cNvPr>
          <p:cNvGrpSpPr/>
          <p:nvPr/>
        </p:nvGrpSpPr>
        <p:grpSpPr>
          <a:xfrm>
            <a:off x="4393652" y="5345062"/>
            <a:ext cx="904163" cy="904163"/>
            <a:chOff x="905935" y="1669687"/>
            <a:chExt cx="720000" cy="720000"/>
          </a:xfrm>
        </p:grpSpPr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3D3BE47-F805-9C71-F4DF-2971521FB3B7}"/>
                </a:ext>
              </a:extLst>
            </p:cNvPr>
            <p:cNvSpPr/>
            <p:nvPr/>
          </p:nvSpPr>
          <p:spPr>
            <a:xfrm>
              <a:off x="905781" y="1704748"/>
              <a:ext cx="720000" cy="649688"/>
            </a:xfrm>
            <a:custGeom>
              <a:avLst/>
              <a:gdLst>
                <a:gd name="connsiteX0" fmla="*/ 669182 w 720000"/>
                <a:gd name="connsiteY0" fmla="*/ 51126 h 649687"/>
                <a:gd name="connsiteX1" fmla="*/ 422672 w 720000"/>
                <a:gd name="connsiteY1" fmla="*/ 51126 h 649687"/>
                <a:gd name="connsiteX2" fmla="*/ 22000 w 720000"/>
                <a:gd name="connsiteY2" fmla="*/ 451799 h 649687"/>
                <a:gd name="connsiteX3" fmla="*/ 22000 w 720000"/>
                <a:gd name="connsiteY3" fmla="*/ 557447 h 649687"/>
                <a:gd name="connsiteX4" fmla="*/ 92432 w 720000"/>
                <a:gd name="connsiteY4" fmla="*/ 627879 h 649687"/>
                <a:gd name="connsiteX5" fmla="*/ 198080 w 720000"/>
                <a:gd name="connsiteY5" fmla="*/ 627879 h 649687"/>
                <a:gd name="connsiteX6" fmla="*/ 509290 w 720000"/>
                <a:gd name="connsiteY6" fmla="*/ 316669 h 649687"/>
                <a:gd name="connsiteX7" fmla="*/ 509290 w 720000"/>
                <a:gd name="connsiteY7" fmla="*/ 211021 h 649687"/>
                <a:gd name="connsiteX8" fmla="*/ 403642 w 720000"/>
                <a:gd name="connsiteY8" fmla="*/ 211021 h 649687"/>
                <a:gd name="connsiteX9" fmla="*/ 237784 w 720000"/>
                <a:gd name="connsiteY9" fmla="*/ 376879 h 649687"/>
                <a:gd name="connsiteX10" fmla="*/ 237784 w 720000"/>
                <a:gd name="connsiteY10" fmla="*/ 412094 h 649687"/>
                <a:gd name="connsiteX11" fmla="*/ 272999 w 720000"/>
                <a:gd name="connsiteY11" fmla="*/ 412094 h 649687"/>
                <a:gd name="connsiteX12" fmla="*/ 438856 w 720000"/>
                <a:gd name="connsiteY12" fmla="*/ 246237 h 649687"/>
                <a:gd name="connsiteX13" fmla="*/ 474072 w 720000"/>
                <a:gd name="connsiteY13" fmla="*/ 246237 h 649687"/>
                <a:gd name="connsiteX14" fmla="*/ 474072 w 720000"/>
                <a:gd name="connsiteY14" fmla="*/ 281452 h 649687"/>
                <a:gd name="connsiteX15" fmla="*/ 162864 w 720000"/>
                <a:gd name="connsiteY15" fmla="*/ 592661 h 649687"/>
                <a:gd name="connsiteX16" fmla="*/ 127649 w 720000"/>
                <a:gd name="connsiteY16" fmla="*/ 592661 h 649687"/>
                <a:gd name="connsiteX17" fmla="*/ 57217 w 720000"/>
                <a:gd name="connsiteY17" fmla="*/ 522229 h 649687"/>
                <a:gd name="connsiteX18" fmla="*/ 57217 w 720000"/>
                <a:gd name="connsiteY18" fmla="*/ 487013 h 649687"/>
                <a:gd name="connsiteX19" fmla="*/ 457887 w 720000"/>
                <a:gd name="connsiteY19" fmla="*/ 86343 h 649687"/>
                <a:gd name="connsiteX20" fmla="*/ 633965 w 720000"/>
                <a:gd name="connsiteY20" fmla="*/ 86343 h 649687"/>
                <a:gd name="connsiteX21" fmla="*/ 633965 w 720000"/>
                <a:gd name="connsiteY21" fmla="*/ 262421 h 649687"/>
                <a:gd name="connsiteX22" fmla="*/ 378646 w 720000"/>
                <a:gd name="connsiteY22" fmla="*/ 517740 h 649687"/>
                <a:gd name="connsiteX23" fmla="*/ 378646 w 720000"/>
                <a:gd name="connsiteY23" fmla="*/ 552955 h 649687"/>
                <a:gd name="connsiteX24" fmla="*/ 413862 w 720000"/>
                <a:gd name="connsiteY24" fmla="*/ 552955 h 649687"/>
                <a:gd name="connsiteX25" fmla="*/ 669180 w 720000"/>
                <a:gd name="connsiteY25" fmla="*/ 297637 h 649687"/>
                <a:gd name="connsiteX26" fmla="*/ 669182 w 720000"/>
                <a:gd name="connsiteY26" fmla="*/ 51126 h 6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0000" h="649687">
                  <a:moveTo>
                    <a:pt x="669182" y="51126"/>
                  </a:moveTo>
                  <a:cubicBezTo>
                    <a:pt x="601219" y="-16836"/>
                    <a:pt x="490634" y="-16836"/>
                    <a:pt x="422672" y="51126"/>
                  </a:cubicBezTo>
                  <a:lnTo>
                    <a:pt x="22000" y="451799"/>
                  </a:lnTo>
                  <a:cubicBezTo>
                    <a:pt x="-7127" y="480927"/>
                    <a:pt x="-7127" y="528318"/>
                    <a:pt x="22000" y="557447"/>
                  </a:cubicBezTo>
                  <a:lnTo>
                    <a:pt x="92432" y="627879"/>
                  </a:lnTo>
                  <a:cubicBezTo>
                    <a:pt x="121560" y="657007"/>
                    <a:pt x="168951" y="657007"/>
                    <a:pt x="198080" y="627879"/>
                  </a:cubicBezTo>
                  <a:lnTo>
                    <a:pt x="509290" y="316669"/>
                  </a:lnTo>
                  <a:cubicBezTo>
                    <a:pt x="538417" y="287541"/>
                    <a:pt x="538417" y="240150"/>
                    <a:pt x="509290" y="211021"/>
                  </a:cubicBezTo>
                  <a:cubicBezTo>
                    <a:pt x="480162" y="181892"/>
                    <a:pt x="432772" y="181894"/>
                    <a:pt x="403642" y="211021"/>
                  </a:cubicBezTo>
                  <a:lnTo>
                    <a:pt x="237784" y="376879"/>
                  </a:lnTo>
                  <a:cubicBezTo>
                    <a:pt x="228059" y="386603"/>
                    <a:pt x="228059" y="402370"/>
                    <a:pt x="237784" y="412094"/>
                  </a:cubicBezTo>
                  <a:cubicBezTo>
                    <a:pt x="247508" y="421818"/>
                    <a:pt x="263275" y="421818"/>
                    <a:pt x="272999" y="412094"/>
                  </a:cubicBezTo>
                  <a:lnTo>
                    <a:pt x="438856" y="246237"/>
                  </a:lnTo>
                  <a:cubicBezTo>
                    <a:pt x="448564" y="236529"/>
                    <a:pt x="464361" y="236525"/>
                    <a:pt x="474072" y="246237"/>
                  </a:cubicBezTo>
                  <a:cubicBezTo>
                    <a:pt x="483783" y="255948"/>
                    <a:pt x="483779" y="271746"/>
                    <a:pt x="474072" y="281452"/>
                  </a:cubicBezTo>
                  <a:lnTo>
                    <a:pt x="162864" y="592661"/>
                  </a:lnTo>
                  <a:cubicBezTo>
                    <a:pt x="153157" y="602368"/>
                    <a:pt x="137359" y="602372"/>
                    <a:pt x="127649" y="592661"/>
                  </a:cubicBezTo>
                  <a:lnTo>
                    <a:pt x="57217" y="522229"/>
                  </a:lnTo>
                  <a:cubicBezTo>
                    <a:pt x="47505" y="512517"/>
                    <a:pt x="47510" y="496719"/>
                    <a:pt x="57217" y="487013"/>
                  </a:cubicBezTo>
                  <a:lnTo>
                    <a:pt x="457887" y="86343"/>
                  </a:lnTo>
                  <a:cubicBezTo>
                    <a:pt x="506429" y="37801"/>
                    <a:pt x="585419" y="37797"/>
                    <a:pt x="633965" y="86343"/>
                  </a:cubicBezTo>
                  <a:cubicBezTo>
                    <a:pt x="682512" y="134890"/>
                    <a:pt x="682507" y="213880"/>
                    <a:pt x="633965" y="262421"/>
                  </a:cubicBezTo>
                  <a:lnTo>
                    <a:pt x="378646" y="517740"/>
                  </a:lnTo>
                  <a:cubicBezTo>
                    <a:pt x="368922" y="527464"/>
                    <a:pt x="368922" y="543231"/>
                    <a:pt x="378646" y="552955"/>
                  </a:cubicBezTo>
                  <a:cubicBezTo>
                    <a:pt x="388371" y="562679"/>
                    <a:pt x="404137" y="562679"/>
                    <a:pt x="413862" y="552955"/>
                  </a:cubicBezTo>
                  <a:lnTo>
                    <a:pt x="669180" y="297637"/>
                  </a:lnTo>
                  <a:cubicBezTo>
                    <a:pt x="737146" y="229674"/>
                    <a:pt x="737146" y="119092"/>
                    <a:pt x="669182" y="51126"/>
                  </a:cubicBezTo>
                  <a:close/>
                </a:path>
              </a:pathLst>
            </a:custGeom>
            <a:solidFill>
              <a:srgbClr val="FF6464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40F66DA-3FA1-448A-6356-E99405B7EF70}"/>
                </a:ext>
              </a:extLst>
            </p:cNvPr>
            <p:cNvSpPr/>
            <p:nvPr/>
          </p:nvSpPr>
          <p:spPr>
            <a:xfrm>
              <a:off x="1135219" y="1892870"/>
              <a:ext cx="288281" cy="230625"/>
            </a:xfrm>
            <a:custGeom>
              <a:avLst/>
              <a:gdLst>
                <a:gd name="connsiteX0" fmla="*/ 191811 w 288281"/>
                <a:gd name="connsiteY0" fmla="*/ 40505 h 230625"/>
                <a:gd name="connsiteX1" fmla="*/ 25954 w 288281"/>
                <a:gd name="connsiteY1" fmla="*/ 206364 h 230625"/>
                <a:gd name="connsiteX2" fmla="*/ 19594 w 288281"/>
                <a:gd name="connsiteY2" fmla="*/ 230334 h 230625"/>
                <a:gd name="connsiteX3" fmla="*/ 8348 w 288281"/>
                <a:gd name="connsiteY3" fmla="*/ 223973 h 230625"/>
                <a:gd name="connsiteX4" fmla="*/ 8348 w 288281"/>
                <a:gd name="connsiteY4" fmla="*/ 188758 h 230625"/>
                <a:gd name="connsiteX5" fmla="*/ 174205 w 288281"/>
                <a:gd name="connsiteY5" fmla="*/ 22900 h 230625"/>
                <a:gd name="connsiteX6" fmla="*/ 279853 w 288281"/>
                <a:gd name="connsiteY6" fmla="*/ 22900 h 230625"/>
                <a:gd name="connsiteX7" fmla="*/ 287861 w 288281"/>
                <a:gd name="connsiteY7" fmla="*/ 32499 h 230625"/>
                <a:gd name="connsiteX8" fmla="*/ 191811 w 288281"/>
                <a:gd name="connsiteY8" fmla="*/ 40505 h 23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281" h="230625">
                  <a:moveTo>
                    <a:pt x="191811" y="40505"/>
                  </a:moveTo>
                  <a:lnTo>
                    <a:pt x="25954" y="206364"/>
                  </a:lnTo>
                  <a:cubicBezTo>
                    <a:pt x="19453" y="212865"/>
                    <a:pt x="17403" y="222042"/>
                    <a:pt x="19594" y="230334"/>
                  </a:cubicBezTo>
                  <a:cubicBezTo>
                    <a:pt x="15482" y="229248"/>
                    <a:pt x="11571" y="227196"/>
                    <a:pt x="8348" y="223973"/>
                  </a:cubicBezTo>
                  <a:cubicBezTo>
                    <a:pt x="-1376" y="214249"/>
                    <a:pt x="-1376" y="198482"/>
                    <a:pt x="8348" y="188758"/>
                  </a:cubicBezTo>
                  <a:lnTo>
                    <a:pt x="174205" y="22900"/>
                  </a:lnTo>
                  <a:cubicBezTo>
                    <a:pt x="203333" y="-6227"/>
                    <a:pt x="250723" y="-6227"/>
                    <a:pt x="279853" y="22900"/>
                  </a:cubicBezTo>
                  <a:cubicBezTo>
                    <a:pt x="282858" y="25906"/>
                    <a:pt x="285476" y="29144"/>
                    <a:pt x="287861" y="32499"/>
                  </a:cubicBezTo>
                  <a:cubicBezTo>
                    <a:pt x="258705" y="11764"/>
                    <a:pt x="217934" y="14383"/>
                    <a:pt x="191811" y="40505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EE7F47A8-378D-0F15-FBE0-E90837F28071}"/>
                </a:ext>
              </a:extLst>
            </p:cNvPr>
            <p:cNvSpPr/>
            <p:nvPr/>
          </p:nvSpPr>
          <p:spPr>
            <a:xfrm>
              <a:off x="1276082" y="1799288"/>
              <a:ext cx="317813" cy="465469"/>
            </a:xfrm>
            <a:custGeom>
              <a:avLst/>
              <a:gdLst>
                <a:gd name="connsiteX0" fmla="*/ 272023 w 317812"/>
                <a:gd name="connsiteY0" fmla="*/ 1055 h 465468"/>
                <a:gd name="connsiteX1" fmla="*/ 281273 w 317812"/>
                <a:gd name="connsiteY1" fmla="*/ 9412 h 465468"/>
                <a:gd name="connsiteX2" fmla="*/ 281273 w 317812"/>
                <a:gd name="connsiteY2" fmla="*/ 185490 h 465468"/>
                <a:gd name="connsiteX3" fmla="*/ 25954 w 317812"/>
                <a:gd name="connsiteY3" fmla="*/ 440809 h 465468"/>
                <a:gd name="connsiteX4" fmla="*/ 19594 w 317812"/>
                <a:gd name="connsiteY4" fmla="*/ 464778 h 465468"/>
                <a:gd name="connsiteX5" fmla="*/ 8348 w 317812"/>
                <a:gd name="connsiteY5" fmla="*/ 458418 h 465468"/>
                <a:gd name="connsiteX6" fmla="*/ 8348 w 317812"/>
                <a:gd name="connsiteY6" fmla="*/ 423203 h 465468"/>
                <a:gd name="connsiteX7" fmla="*/ 263667 w 317812"/>
                <a:gd name="connsiteY7" fmla="*/ 167884 h 465468"/>
                <a:gd name="connsiteX8" fmla="*/ 272023 w 317812"/>
                <a:gd name="connsiteY8" fmla="*/ 1055 h 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812" h="465468">
                  <a:moveTo>
                    <a:pt x="272023" y="1055"/>
                  </a:moveTo>
                  <a:cubicBezTo>
                    <a:pt x="275208" y="3663"/>
                    <a:pt x="278301" y="6441"/>
                    <a:pt x="281273" y="9412"/>
                  </a:cubicBezTo>
                  <a:cubicBezTo>
                    <a:pt x="329819" y="57959"/>
                    <a:pt x="329815" y="136949"/>
                    <a:pt x="281273" y="185490"/>
                  </a:cubicBezTo>
                  <a:lnTo>
                    <a:pt x="25954" y="440809"/>
                  </a:lnTo>
                  <a:cubicBezTo>
                    <a:pt x="19453" y="447310"/>
                    <a:pt x="17403" y="456487"/>
                    <a:pt x="19594" y="464778"/>
                  </a:cubicBezTo>
                  <a:cubicBezTo>
                    <a:pt x="15482" y="463693"/>
                    <a:pt x="11571" y="461641"/>
                    <a:pt x="8348" y="458418"/>
                  </a:cubicBezTo>
                  <a:cubicBezTo>
                    <a:pt x="-1376" y="448694"/>
                    <a:pt x="-1376" y="432927"/>
                    <a:pt x="8348" y="423203"/>
                  </a:cubicBezTo>
                  <a:lnTo>
                    <a:pt x="263667" y="167884"/>
                  </a:lnTo>
                  <a:cubicBezTo>
                    <a:pt x="309236" y="122311"/>
                    <a:pt x="312016" y="49913"/>
                    <a:pt x="272023" y="1055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D71FEE7-9654-BCAD-1066-5D2CB6115121}"/>
                </a:ext>
              </a:extLst>
            </p:cNvPr>
            <p:cNvSpPr/>
            <p:nvPr/>
          </p:nvSpPr>
          <p:spPr>
            <a:xfrm>
              <a:off x="1032375" y="1961182"/>
              <a:ext cx="372656" cy="361406"/>
            </a:xfrm>
            <a:custGeom>
              <a:avLst/>
              <a:gdLst>
                <a:gd name="connsiteX0" fmla="*/ 36270 w 372656"/>
                <a:gd name="connsiteY0" fmla="*/ 336227 h 361406"/>
                <a:gd name="connsiteX1" fmla="*/ 347480 w 372656"/>
                <a:gd name="connsiteY1" fmla="*/ 25017 h 361406"/>
                <a:gd name="connsiteX2" fmla="*/ 353835 w 372656"/>
                <a:gd name="connsiteY2" fmla="*/ 1055 h 361406"/>
                <a:gd name="connsiteX3" fmla="*/ 365089 w 372656"/>
                <a:gd name="connsiteY3" fmla="*/ 7410 h 361406"/>
                <a:gd name="connsiteX4" fmla="*/ 365089 w 372656"/>
                <a:gd name="connsiteY4" fmla="*/ 42625 h 361406"/>
                <a:gd name="connsiteX5" fmla="*/ 53878 w 372656"/>
                <a:gd name="connsiteY5" fmla="*/ 353836 h 361406"/>
                <a:gd name="connsiteX6" fmla="*/ 18662 w 372656"/>
                <a:gd name="connsiteY6" fmla="*/ 353836 h 361406"/>
                <a:gd name="connsiteX7" fmla="*/ 1055 w 372656"/>
                <a:gd name="connsiteY7" fmla="*/ 336227 h 361406"/>
                <a:gd name="connsiteX8" fmla="*/ 36270 w 372656"/>
                <a:gd name="connsiteY8" fmla="*/ 336227 h 36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656" h="361406">
                  <a:moveTo>
                    <a:pt x="36270" y="336227"/>
                  </a:moveTo>
                  <a:lnTo>
                    <a:pt x="347480" y="25017"/>
                  </a:lnTo>
                  <a:cubicBezTo>
                    <a:pt x="353967" y="18530"/>
                    <a:pt x="356016" y="9349"/>
                    <a:pt x="353835" y="1055"/>
                  </a:cubicBezTo>
                  <a:cubicBezTo>
                    <a:pt x="357951" y="2137"/>
                    <a:pt x="361868" y="4188"/>
                    <a:pt x="365089" y="7410"/>
                  </a:cubicBezTo>
                  <a:cubicBezTo>
                    <a:pt x="374801" y="17121"/>
                    <a:pt x="374797" y="32919"/>
                    <a:pt x="365089" y="42625"/>
                  </a:cubicBezTo>
                  <a:lnTo>
                    <a:pt x="53878" y="353836"/>
                  </a:lnTo>
                  <a:cubicBezTo>
                    <a:pt x="44170" y="363544"/>
                    <a:pt x="28372" y="363548"/>
                    <a:pt x="18662" y="353836"/>
                  </a:cubicBezTo>
                  <a:lnTo>
                    <a:pt x="1055" y="336227"/>
                  </a:lnTo>
                  <a:cubicBezTo>
                    <a:pt x="10765" y="345939"/>
                    <a:pt x="26563" y="345935"/>
                    <a:pt x="36270" y="336227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46E65ABC-1F78-29B1-85B9-D56C2AFF8027}"/>
                </a:ext>
              </a:extLst>
            </p:cNvPr>
            <p:cNvSpPr/>
            <p:nvPr/>
          </p:nvSpPr>
          <p:spPr>
            <a:xfrm>
              <a:off x="904882" y="1703848"/>
              <a:ext cx="679219" cy="576563"/>
            </a:xfrm>
            <a:custGeom>
              <a:avLst/>
              <a:gdLst>
                <a:gd name="connsiteX0" fmla="*/ 441178 w 679218"/>
                <a:gd name="connsiteY0" fmla="*/ 69636 h 576562"/>
                <a:gd name="connsiteX1" fmla="*/ 40508 w 679218"/>
                <a:gd name="connsiteY1" fmla="*/ 470306 h 576562"/>
                <a:gd name="connsiteX2" fmla="*/ 40508 w 679218"/>
                <a:gd name="connsiteY2" fmla="*/ 575953 h 576562"/>
                <a:gd name="connsiteX3" fmla="*/ 22900 w 679218"/>
                <a:gd name="connsiteY3" fmla="*/ 558346 h 576562"/>
                <a:gd name="connsiteX4" fmla="*/ 22900 w 679218"/>
                <a:gd name="connsiteY4" fmla="*/ 452698 h 576562"/>
                <a:gd name="connsiteX5" fmla="*/ 423571 w 679218"/>
                <a:gd name="connsiteY5" fmla="*/ 52027 h 576562"/>
                <a:gd name="connsiteX6" fmla="*/ 670081 w 679218"/>
                <a:gd name="connsiteY6" fmla="*/ 52027 h 576562"/>
                <a:gd name="connsiteX7" fmla="*/ 678438 w 679218"/>
                <a:gd name="connsiteY7" fmla="*/ 61276 h 576562"/>
                <a:gd name="connsiteX8" fmla="*/ 441178 w 679218"/>
                <a:gd name="connsiteY8" fmla="*/ 69636 h 57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9218" h="576562">
                  <a:moveTo>
                    <a:pt x="441178" y="69636"/>
                  </a:moveTo>
                  <a:lnTo>
                    <a:pt x="40508" y="470306"/>
                  </a:lnTo>
                  <a:cubicBezTo>
                    <a:pt x="11380" y="499434"/>
                    <a:pt x="11380" y="546824"/>
                    <a:pt x="40508" y="575953"/>
                  </a:cubicBezTo>
                  <a:lnTo>
                    <a:pt x="22900" y="558346"/>
                  </a:lnTo>
                  <a:cubicBezTo>
                    <a:pt x="-6227" y="529218"/>
                    <a:pt x="-6227" y="481827"/>
                    <a:pt x="22900" y="452698"/>
                  </a:cubicBezTo>
                  <a:lnTo>
                    <a:pt x="423571" y="52027"/>
                  </a:lnTo>
                  <a:cubicBezTo>
                    <a:pt x="491533" y="-15936"/>
                    <a:pt x="602118" y="-15936"/>
                    <a:pt x="670081" y="52027"/>
                  </a:cubicBezTo>
                  <a:cubicBezTo>
                    <a:pt x="673052" y="54998"/>
                    <a:pt x="675727" y="58149"/>
                    <a:pt x="678438" y="61276"/>
                  </a:cubicBezTo>
                  <a:cubicBezTo>
                    <a:pt x="610038" y="1970"/>
                    <a:pt x="506171" y="4643"/>
                    <a:pt x="441178" y="69636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600F05-8D42-BD3E-28F3-C56A62891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D11EE38-6CAB-5F78-1B20-3AFB54AE68A6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AD75949-65C9-3B4D-D2DA-FFEE26E51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286" y="1514359"/>
            <a:ext cx="5925816" cy="395054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2D2458-69E3-BDFA-0CF5-B2DE95760A7F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F95E19D-9A42-9A06-E3C2-C19D7614C3EF}"/>
              </a:ext>
            </a:extLst>
          </p:cNvPr>
          <p:cNvSpPr/>
          <p:nvPr/>
        </p:nvSpPr>
        <p:spPr>
          <a:xfrm flipH="1">
            <a:off x="11429291" y="62905"/>
            <a:ext cx="566476" cy="559512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2619" y="664122"/>
            <a:ext cx="7433446" cy="535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Информационные ресурсы </a:t>
            </a:r>
            <a:r>
              <a:rPr lang="en-US" sz="32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первички</a:t>
            </a: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61475" y="2027535"/>
            <a:ext cx="2935909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Почему социальные сети важны?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214109" y="2803624"/>
            <a:ext cx="2383274" cy="54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Оперативное информирование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214109" y="3729037"/>
            <a:ext cx="2383274" cy="54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Обратная связь с членами профсоюза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214109" y="4654451"/>
            <a:ext cx="2383274" cy="54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Привлечение новых членов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214109" y="5579864"/>
            <a:ext cx="2383274" cy="54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Формирование имиджа организации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028776" y="2027535"/>
            <a:ext cx="3545493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b="1" dirty="0">
                <a:solidFill>
                  <a:srgbClr val="404155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Практические советы: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028776" y="2714847"/>
            <a:ext cx="2935909" cy="3281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74320" indent="-274320" algn="l">
              <a:buSzPct val="100000"/>
              <a:buChar char="•"/>
            </a:pPr>
            <a:r>
              <a:rPr lang="en-US" sz="1700" dirty="0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Создайте официальную группу в ВКонтакте и </a:t>
            </a:r>
            <a:r>
              <a:rPr lang="en-US" sz="1700" dirty="0" err="1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Макс</a:t>
            </a:r>
            <a:endParaRPr lang="ru-RU" sz="1700" dirty="0">
              <a:solidFill>
                <a:srgbClr val="404155"/>
              </a:solidFill>
              <a:latin typeface="Alexandria" panose="020B0604020202020204" charset="-78"/>
              <a:ea typeface="Nobile" pitchFamily="34" charset="-122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endParaRPr lang="en-US" sz="1700" dirty="0">
              <a:latin typeface="Alexandria" panose="020B0604020202020204" charset="-78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r>
              <a:rPr lang="en-US" sz="1700" dirty="0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Используйте единый стиль и </a:t>
            </a:r>
            <a:r>
              <a:rPr lang="en-US" sz="1700" dirty="0" err="1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символику</a:t>
            </a:r>
            <a:r>
              <a:rPr lang="en-US" sz="1700" dirty="0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 </a:t>
            </a:r>
            <a:r>
              <a:rPr lang="en-US" sz="1700" dirty="0" err="1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Профсоюза</a:t>
            </a:r>
            <a:endParaRPr lang="ru-RU" sz="1700" dirty="0">
              <a:solidFill>
                <a:srgbClr val="404155"/>
              </a:solidFill>
              <a:latin typeface="Alexandria" panose="020B0604020202020204" charset="-78"/>
              <a:ea typeface="Nobile" pitchFamily="34" charset="-122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endParaRPr lang="en-US" sz="1700" dirty="0">
              <a:latin typeface="Alexandria" panose="020B0604020202020204" charset="-78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r>
              <a:rPr lang="en-US" sz="1700" dirty="0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Публикуйте новости не реже </a:t>
            </a:r>
            <a:r>
              <a:rPr lang="en-US" sz="1700" b="1" dirty="0">
                <a:solidFill>
                  <a:srgbClr val="404155"/>
                </a:solidFill>
                <a:latin typeface="Alexandria" panose="020B0604020202020204" charset="-78"/>
                <a:ea typeface="Nobile Bold" pitchFamily="34" charset="-122"/>
                <a:cs typeface="Alexandria" panose="020B0604020202020204" charset="-78"/>
              </a:rPr>
              <a:t>2 раз в </a:t>
            </a:r>
            <a:r>
              <a:rPr lang="en-US" sz="1700" b="1" dirty="0" err="1">
                <a:solidFill>
                  <a:srgbClr val="404155"/>
                </a:solidFill>
                <a:latin typeface="Alexandria" panose="020B0604020202020204" charset="-78"/>
                <a:ea typeface="Nobile Bold" pitchFamily="34" charset="-122"/>
                <a:cs typeface="Alexandria" panose="020B0604020202020204" charset="-78"/>
              </a:rPr>
              <a:t>неделю</a:t>
            </a:r>
            <a:endParaRPr lang="ru-RU" sz="1700" b="1" dirty="0">
              <a:solidFill>
                <a:srgbClr val="404155"/>
              </a:solidFill>
              <a:latin typeface="Alexandria" panose="020B0604020202020204" charset="-78"/>
              <a:ea typeface="Nobile Bold" pitchFamily="34" charset="-122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endParaRPr lang="en-US" sz="1700" dirty="0">
              <a:latin typeface="Alexandria" panose="020B0604020202020204" charset="-78"/>
              <a:cs typeface="Alexandria" panose="020B0604020202020204" charset="-78"/>
            </a:endParaRPr>
          </a:p>
          <a:p>
            <a:pPr marL="274320" indent="-274320" algn="l">
              <a:buSzPct val="100000"/>
              <a:buChar char="•"/>
            </a:pPr>
            <a:r>
              <a:rPr lang="en-US" sz="1700" dirty="0">
                <a:solidFill>
                  <a:srgbClr val="404155"/>
                </a:solidFill>
                <a:latin typeface="Alexandria" panose="020B0604020202020204" charset="-78"/>
                <a:ea typeface="Nobile" pitchFamily="34" charset="-122"/>
                <a:cs typeface="Alexandria" panose="020B0604020202020204" charset="-78"/>
              </a:rPr>
              <a:t>Отвечайте на комментарии и вопросы</a:t>
            </a:r>
            <a:endParaRPr lang="en-US" sz="1700" dirty="0">
              <a:latin typeface="Alexandria" panose="020B0604020202020204" charset="-78"/>
              <a:cs typeface="Alexandria" panose="020B0604020202020204" charset="-78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E627EE05-DE1B-2826-83CF-934EE971C978}"/>
              </a:ext>
            </a:extLst>
          </p:cNvPr>
          <p:cNvSpPr/>
          <p:nvPr/>
        </p:nvSpPr>
        <p:spPr>
          <a:xfrm>
            <a:off x="512619" y="1196879"/>
            <a:ext cx="4342916" cy="640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Социальные</a:t>
            </a: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сети</a:t>
            </a:r>
            <a:endParaRPr lang="en-US" sz="37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7570E5-F2E2-02E1-EE4D-0F21E56D3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7935697-7B74-0E5C-7FDF-9F7B1E35F2AD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Image 2" descr="preencoded.png">
            <a:extLst>
              <a:ext uri="{FF2B5EF4-FFF2-40B4-BE49-F238E27FC236}">
                <a16:creationId xmlns:a16="http://schemas.microsoft.com/office/drawing/2014/main" id="{C967C014-8A74-5457-0A36-BF1FF0285D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612" y="2845791"/>
            <a:ext cx="366207" cy="366216"/>
          </a:xfrm>
          <a:prstGeom prst="rect">
            <a:avLst/>
          </a:prstGeom>
        </p:spPr>
      </p:pic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1D7429CE-2D10-48CB-67A4-6561276F38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612" y="3818085"/>
            <a:ext cx="366207" cy="366216"/>
          </a:xfrm>
          <a:prstGeom prst="rect">
            <a:avLst/>
          </a:prstGeom>
        </p:spPr>
      </p:pic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47DD9302-9853-537B-9C92-8FDF2B6ED6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606" y="4658151"/>
            <a:ext cx="366207" cy="366216"/>
          </a:xfrm>
          <a:prstGeom prst="rect">
            <a:avLst/>
          </a:prstGeom>
        </p:spPr>
      </p:pic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5FDF74F1-31FD-FAEE-B0B6-1C6C93F56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048" y="5630445"/>
            <a:ext cx="366207" cy="366216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C2E050BA-FD8A-5C11-81F6-2BAE98BEC7A6}"/>
              </a:ext>
            </a:extLst>
          </p:cNvPr>
          <p:cNvSpPr/>
          <p:nvPr/>
        </p:nvSpPr>
        <p:spPr>
          <a:xfrm flipH="1">
            <a:off x="11455266" y="10231"/>
            <a:ext cx="566476" cy="559512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351" y="867197"/>
            <a:ext cx="3490826" cy="4245445"/>
          </a:xfrm>
          <a:prstGeom prst="roundRect">
            <a:avLst>
              <a:gd name="adj" fmla="val 3604"/>
            </a:avLst>
          </a:prstGeom>
          <a:solidFill>
            <a:srgbClr val="0066CC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14358" y="887520"/>
            <a:ext cx="3141404" cy="2183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Единый визуальный стиль Профсоюза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700062" y="3258643"/>
            <a:ext cx="3141404" cy="1554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Профсоюз </a:t>
            </a:r>
            <a:r>
              <a:rPr lang="en-US" sz="17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должен</a:t>
            </a: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быть не только полезным, но и </a:t>
            </a:r>
            <a:r>
              <a:rPr lang="en-US" sz="14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узнаваемым</a:t>
            </a: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Используйте официальный брендбук для всех материалов и коммуникаций.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075" y="5299869"/>
            <a:ext cx="3490825" cy="10643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1281" y="5325269"/>
            <a:ext cx="32256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Единый логотип и цвета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01281" y="5733951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Соблюдайте фирменную палитру во всех материалах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7735" y="5299869"/>
            <a:ext cx="3490825" cy="10643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02940" y="5325269"/>
            <a:ext cx="32256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Шрифты и типографика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4602940" y="5733951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Используйте утверждённые шрифты для всех публикаций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9395" y="5299869"/>
            <a:ext cx="3490825" cy="10643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04600" y="5325269"/>
            <a:ext cx="32256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Шаблоны документов</a:t>
            </a:r>
            <a:endParaRPr lang="en-US" sz="2000" dirty="0"/>
          </a:p>
        </p:txBody>
      </p:sp>
      <p:sp>
        <p:nvSpPr>
          <p:cNvPr id="14" name="Text 8"/>
          <p:cNvSpPr/>
          <p:nvPr/>
        </p:nvSpPr>
        <p:spPr>
          <a:xfrm>
            <a:off x="8304600" y="5733951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Готовые шаблоны для стендов, постов и презентаций</a:t>
            </a:r>
            <a:endParaRPr lang="en-US" sz="14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67FBE1-3EB5-8040-EE53-432C89CF1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004BBB5-5ACC-4541-2BFD-F3B5C6E34351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D30D46E-74CC-E687-763F-FF841667C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297" y="976436"/>
            <a:ext cx="7287749" cy="4101538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DCCC97-A26F-802E-28E6-3547C4AB63EE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48A07E1-E446-AC9B-769B-CE62721340FB}"/>
              </a:ext>
            </a:extLst>
          </p:cNvPr>
          <p:cNvSpPr/>
          <p:nvPr/>
        </p:nvSpPr>
        <p:spPr>
          <a:xfrm flipH="1">
            <a:off x="11334764" y="89820"/>
            <a:ext cx="566476" cy="559512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627" y="819973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Правовая основа: что обязан предоставить работодатель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162076"/>
            <a:ext cx="5339820" cy="14351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376488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Помещения в бесплатное пользование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2785170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собраний, заседаний, приёма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2162076"/>
            <a:ext cx="5339919" cy="14351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06305" y="2376488"/>
            <a:ext cx="480950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Средства связи (включая междугородную)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506305" y="3080445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оперативного информирования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786287"/>
            <a:ext cx="5339820" cy="113992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7479" y="4000698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Оргтехника и интернет-ресурсы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977479" y="4409380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подготовки материалов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3786287"/>
            <a:ext cx="5339919" cy="113992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506305" y="4000698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Электронная почта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506305" y="4409380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рассылок и взаимодействия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115223"/>
            <a:ext cx="5339820" cy="113992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77479" y="5329634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Информационно-правовые системы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977479" y="5738316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Для юридической работы</a:t>
            </a:r>
            <a:endParaRPr lang="en-US" sz="14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5115223"/>
            <a:ext cx="5339919" cy="113992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506305" y="5329634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Размещение информации на стендах</a:t>
            </a:r>
            <a:endParaRPr lang="en-US" sz="1850" dirty="0"/>
          </a:p>
        </p:txBody>
      </p:sp>
      <p:sp>
        <p:nvSpPr>
          <p:cNvPr id="20" name="Text 12"/>
          <p:cNvSpPr/>
          <p:nvPr/>
        </p:nvSpPr>
        <p:spPr>
          <a:xfrm>
            <a:off x="6506305" y="5738316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Наглядная агитация</a:t>
            </a:r>
            <a:endParaRPr lang="en-US" sz="1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0268F33-0461-37CB-290B-75207A600FCD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4E88D53-2EC7-506F-76AB-3AC80106B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98FC119-B917-7E70-9BBB-D79BAFDA30A5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8A6B58A-B02D-C62C-D4EF-E644FBC44312}"/>
              </a:ext>
            </a:extLst>
          </p:cNvPr>
          <p:cNvSpPr/>
          <p:nvPr/>
        </p:nvSpPr>
        <p:spPr>
          <a:xfrm flipH="1">
            <a:off x="11334764" y="89820"/>
            <a:ext cx="566476" cy="559512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5876"/>
            <a:ext cx="10868745" cy="470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Каналы информирования: традиционные и современные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8028037" y="1586409"/>
            <a:ext cx="3565138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Традиционные каналы: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971333" y="1941711"/>
            <a:ext cx="3565138" cy="2158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Профсоюзные собрания и конференции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Информационные стенды («профсоюзные уголки»)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Наглядная агитация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Печатные издания (информационные бюллетени, буклеты, рекламная продукция и т.п.)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Газета «Профсоюзная среда»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Газета «Солидарность»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028037" y="4219972"/>
            <a:ext cx="3565138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Сетевые ресурсы: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7971333" y="4575274"/>
            <a:ext cx="3565138" cy="1424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Страница первичной организации на сайте образовательной организации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Социальные сети (ВКонтакте, Одноклассники, МАКС)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Электронная почта</a:t>
            </a:r>
            <a:endParaRPr lang="en-US" sz="1200" dirty="0"/>
          </a:p>
          <a:p>
            <a:pPr marL="233680" indent="-233680" algn="l">
              <a:lnSpc>
                <a:spcPct val="120000"/>
              </a:lnSpc>
              <a:buSzPct val="100000"/>
              <a:buChar char="•"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Мессенджеры</a:t>
            </a:r>
            <a:endParaRPr lang="en-US" sz="1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A80FC0-CEC9-2D87-20C8-395949C55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E66A14-8D05-2265-A383-0FE696D5525F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5F93F388-AC0B-842B-2A81-B5684105128F}"/>
              </a:ext>
            </a:extLst>
          </p:cNvPr>
          <p:cNvSpPr/>
          <p:nvPr/>
        </p:nvSpPr>
        <p:spPr>
          <a:xfrm>
            <a:off x="7653975" y="1638649"/>
            <a:ext cx="260868" cy="260874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5DE2E2A3-C962-3A64-02A7-58AB0F43E02E}"/>
              </a:ext>
            </a:extLst>
          </p:cNvPr>
          <p:cNvSpPr/>
          <p:nvPr/>
        </p:nvSpPr>
        <p:spPr>
          <a:xfrm>
            <a:off x="7653975" y="4194445"/>
            <a:ext cx="260868" cy="260874"/>
          </a:xfrm>
          <a:prstGeom prst="ellipse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A2FB328-5DAC-F92D-04F7-293938EA7690}"/>
              </a:ext>
            </a:extLst>
          </p:cNvPr>
          <p:cNvSpPr/>
          <p:nvPr/>
        </p:nvSpPr>
        <p:spPr>
          <a:xfrm flipH="1">
            <a:off x="11530220" y="50844"/>
            <a:ext cx="512924" cy="512924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F1F9E06-9DBB-DBFA-099D-EC64BD90E364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AA9D7A-A6EC-C062-BEA7-C0F1D8BD5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34" y="1644637"/>
            <a:ext cx="6533276" cy="435551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6310" y="1397843"/>
            <a:ext cx="10868745" cy="396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Что</a:t>
            </a:r>
            <a:r>
              <a:rPr lang="en-US" sz="2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уже есть у Профсоюза</a:t>
            </a:r>
            <a:endParaRPr lang="en-US" sz="2450" dirty="0"/>
          </a:p>
        </p:txBody>
      </p:sp>
      <p:sp>
        <p:nvSpPr>
          <p:cNvPr id="4" name="Shape 1"/>
          <p:cNvSpPr/>
          <p:nvPr/>
        </p:nvSpPr>
        <p:spPr>
          <a:xfrm>
            <a:off x="7933829" y="1210965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460840" y="1298277"/>
            <a:ext cx="323157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Официальный сайт Профсоюза — eseur.ru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7933829" y="1822152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8460840" y="1909465"/>
            <a:ext cx="323157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Устав, правовые и методические материалы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33829" y="2433340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8460840" y="2520652"/>
            <a:ext cx="323157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Официальные ресурсы во «ВКонтакте» и </a:t>
            </a:r>
            <a:r>
              <a:rPr lang="ru-RU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МАХ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933829" y="3044527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460840" y="3131840"/>
            <a:ext cx="3231573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Чат-ассистент во «ВКонтакте» для вопросов, в том числе по заработной плате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933829" y="3854152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8460840" y="3941465"/>
            <a:ext cx="323157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Газеты «Профсоюзная среда» и «Солидарность» и их </a:t>
            </a:r>
            <a:r>
              <a:rPr lang="en-US" sz="1400" dirty="0" err="1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цифровые</a:t>
            </a: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</a:t>
            </a:r>
            <a:r>
              <a:rPr lang="en-US" sz="1400" dirty="0" err="1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каналы</a:t>
            </a:r>
            <a:endParaRPr lang="ru-RU" sz="1400" dirty="0">
              <a:solidFill>
                <a:srgbClr val="404155"/>
              </a:solidFill>
              <a:latin typeface="Alexandria" pitchFamily="34" charset="0"/>
              <a:ea typeface="Alexandria" pitchFamily="34" charset="-122"/>
              <a:cs typeface="Alexandria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933829" y="4692157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8460840" y="4694413"/>
            <a:ext cx="3231573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Тематические площадки для молодых педагогов, студентов и работников вузов в социальных сетях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933829" y="5416726"/>
            <a:ext cx="285743" cy="285750"/>
          </a:xfrm>
          <a:prstGeom prst="roundRect">
            <a:avLst>
              <a:gd name="adj" fmla="val 18667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8460840" y="5504038"/>
            <a:ext cx="3231573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Брендбук Общероссийского Профсоюза образования</a:t>
            </a:r>
            <a:endParaRPr lang="en-US" sz="14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FC924E-8DA8-AAEF-1C5C-94FA40611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3E233D5-92FD-4322-8B1D-81E0214BA94E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id="{8E6B2902-C28C-849B-A7FC-70A34E83F13D}"/>
              </a:ext>
            </a:extLst>
          </p:cNvPr>
          <p:cNvSpPr/>
          <p:nvPr/>
        </p:nvSpPr>
        <p:spPr>
          <a:xfrm>
            <a:off x="740045" y="863784"/>
            <a:ext cx="290397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Чек-лист</a:t>
            </a: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700" dirty="0"/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745F54E1-41CC-3C84-4F26-7614F8DCADC9}"/>
              </a:ext>
            </a:extLst>
          </p:cNvPr>
          <p:cNvSpPr/>
          <p:nvPr/>
        </p:nvSpPr>
        <p:spPr>
          <a:xfrm>
            <a:off x="740045" y="5760186"/>
            <a:ext cx="6931050" cy="769144"/>
          </a:xfrm>
          <a:prstGeom prst="roundRect">
            <a:avLst>
              <a:gd name="adj" fmla="val 8548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RU"/>
          </a:p>
        </p:txBody>
      </p:sp>
      <p:grpSp>
        <p:nvGrpSpPr>
          <p:cNvPr id="24" name="Graphic 1049">
            <a:extLst>
              <a:ext uri="{FF2B5EF4-FFF2-40B4-BE49-F238E27FC236}">
                <a16:creationId xmlns:a16="http://schemas.microsoft.com/office/drawing/2014/main" id="{5BA2B449-8D18-1EE9-D11C-9D5986E207A4}"/>
              </a:ext>
            </a:extLst>
          </p:cNvPr>
          <p:cNvGrpSpPr/>
          <p:nvPr/>
        </p:nvGrpSpPr>
        <p:grpSpPr>
          <a:xfrm>
            <a:off x="420697" y="5515773"/>
            <a:ext cx="904163" cy="904163"/>
            <a:chOff x="905935" y="1669687"/>
            <a:chExt cx="720000" cy="720000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7F925DA5-24CB-DF81-EB8C-63B93F687073}"/>
                </a:ext>
              </a:extLst>
            </p:cNvPr>
            <p:cNvSpPr/>
            <p:nvPr/>
          </p:nvSpPr>
          <p:spPr>
            <a:xfrm>
              <a:off x="905781" y="1704748"/>
              <a:ext cx="720000" cy="649688"/>
            </a:xfrm>
            <a:custGeom>
              <a:avLst/>
              <a:gdLst>
                <a:gd name="connsiteX0" fmla="*/ 669182 w 720000"/>
                <a:gd name="connsiteY0" fmla="*/ 51126 h 649687"/>
                <a:gd name="connsiteX1" fmla="*/ 422672 w 720000"/>
                <a:gd name="connsiteY1" fmla="*/ 51126 h 649687"/>
                <a:gd name="connsiteX2" fmla="*/ 22000 w 720000"/>
                <a:gd name="connsiteY2" fmla="*/ 451799 h 649687"/>
                <a:gd name="connsiteX3" fmla="*/ 22000 w 720000"/>
                <a:gd name="connsiteY3" fmla="*/ 557447 h 649687"/>
                <a:gd name="connsiteX4" fmla="*/ 92432 w 720000"/>
                <a:gd name="connsiteY4" fmla="*/ 627879 h 649687"/>
                <a:gd name="connsiteX5" fmla="*/ 198080 w 720000"/>
                <a:gd name="connsiteY5" fmla="*/ 627879 h 649687"/>
                <a:gd name="connsiteX6" fmla="*/ 509290 w 720000"/>
                <a:gd name="connsiteY6" fmla="*/ 316669 h 649687"/>
                <a:gd name="connsiteX7" fmla="*/ 509290 w 720000"/>
                <a:gd name="connsiteY7" fmla="*/ 211021 h 649687"/>
                <a:gd name="connsiteX8" fmla="*/ 403642 w 720000"/>
                <a:gd name="connsiteY8" fmla="*/ 211021 h 649687"/>
                <a:gd name="connsiteX9" fmla="*/ 237784 w 720000"/>
                <a:gd name="connsiteY9" fmla="*/ 376879 h 649687"/>
                <a:gd name="connsiteX10" fmla="*/ 237784 w 720000"/>
                <a:gd name="connsiteY10" fmla="*/ 412094 h 649687"/>
                <a:gd name="connsiteX11" fmla="*/ 272999 w 720000"/>
                <a:gd name="connsiteY11" fmla="*/ 412094 h 649687"/>
                <a:gd name="connsiteX12" fmla="*/ 438856 w 720000"/>
                <a:gd name="connsiteY12" fmla="*/ 246237 h 649687"/>
                <a:gd name="connsiteX13" fmla="*/ 474072 w 720000"/>
                <a:gd name="connsiteY13" fmla="*/ 246237 h 649687"/>
                <a:gd name="connsiteX14" fmla="*/ 474072 w 720000"/>
                <a:gd name="connsiteY14" fmla="*/ 281452 h 649687"/>
                <a:gd name="connsiteX15" fmla="*/ 162864 w 720000"/>
                <a:gd name="connsiteY15" fmla="*/ 592661 h 649687"/>
                <a:gd name="connsiteX16" fmla="*/ 127649 w 720000"/>
                <a:gd name="connsiteY16" fmla="*/ 592661 h 649687"/>
                <a:gd name="connsiteX17" fmla="*/ 57217 w 720000"/>
                <a:gd name="connsiteY17" fmla="*/ 522229 h 649687"/>
                <a:gd name="connsiteX18" fmla="*/ 57217 w 720000"/>
                <a:gd name="connsiteY18" fmla="*/ 487013 h 649687"/>
                <a:gd name="connsiteX19" fmla="*/ 457887 w 720000"/>
                <a:gd name="connsiteY19" fmla="*/ 86343 h 649687"/>
                <a:gd name="connsiteX20" fmla="*/ 633965 w 720000"/>
                <a:gd name="connsiteY20" fmla="*/ 86343 h 649687"/>
                <a:gd name="connsiteX21" fmla="*/ 633965 w 720000"/>
                <a:gd name="connsiteY21" fmla="*/ 262421 h 649687"/>
                <a:gd name="connsiteX22" fmla="*/ 378646 w 720000"/>
                <a:gd name="connsiteY22" fmla="*/ 517740 h 649687"/>
                <a:gd name="connsiteX23" fmla="*/ 378646 w 720000"/>
                <a:gd name="connsiteY23" fmla="*/ 552955 h 649687"/>
                <a:gd name="connsiteX24" fmla="*/ 413862 w 720000"/>
                <a:gd name="connsiteY24" fmla="*/ 552955 h 649687"/>
                <a:gd name="connsiteX25" fmla="*/ 669180 w 720000"/>
                <a:gd name="connsiteY25" fmla="*/ 297637 h 649687"/>
                <a:gd name="connsiteX26" fmla="*/ 669182 w 720000"/>
                <a:gd name="connsiteY26" fmla="*/ 51126 h 6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0000" h="649687">
                  <a:moveTo>
                    <a:pt x="669182" y="51126"/>
                  </a:moveTo>
                  <a:cubicBezTo>
                    <a:pt x="601219" y="-16836"/>
                    <a:pt x="490634" y="-16836"/>
                    <a:pt x="422672" y="51126"/>
                  </a:cubicBezTo>
                  <a:lnTo>
                    <a:pt x="22000" y="451799"/>
                  </a:lnTo>
                  <a:cubicBezTo>
                    <a:pt x="-7127" y="480927"/>
                    <a:pt x="-7127" y="528318"/>
                    <a:pt x="22000" y="557447"/>
                  </a:cubicBezTo>
                  <a:lnTo>
                    <a:pt x="92432" y="627879"/>
                  </a:lnTo>
                  <a:cubicBezTo>
                    <a:pt x="121560" y="657007"/>
                    <a:pt x="168951" y="657007"/>
                    <a:pt x="198080" y="627879"/>
                  </a:cubicBezTo>
                  <a:lnTo>
                    <a:pt x="509290" y="316669"/>
                  </a:lnTo>
                  <a:cubicBezTo>
                    <a:pt x="538417" y="287541"/>
                    <a:pt x="538417" y="240150"/>
                    <a:pt x="509290" y="211021"/>
                  </a:cubicBezTo>
                  <a:cubicBezTo>
                    <a:pt x="480162" y="181892"/>
                    <a:pt x="432772" y="181894"/>
                    <a:pt x="403642" y="211021"/>
                  </a:cubicBezTo>
                  <a:lnTo>
                    <a:pt x="237784" y="376879"/>
                  </a:lnTo>
                  <a:cubicBezTo>
                    <a:pt x="228059" y="386603"/>
                    <a:pt x="228059" y="402370"/>
                    <a:pt x="237784" y="412094"/>
                  </a:cubicBezTo>
                  <a:cubicBezTo>
                    <a:pt x="247508" y="421818"/>
                    <a:pt x="263275" y="421818"/>
                    <a:pt x="272999" y="412094"/>
                  </a:cubicBezTo>
                  <a:lnTo>
                    <a:pt x="438856" y="246237"/>
                  </a:lnTo>
                  <a:cubicBezTo>
                    <a:pt x="448564" y="236529"/>
                    <a:pt x="464361" y="236525"/>
                    <a:pt x="474072" y="246237"/>
                  </a:cubicBezTo>
                  <a:cubicBezTo>
                    <a:pt x="483783" y="255948"/>
                    <a:pt x="483779" y="271746"/>
                    <a:pt x="474072" y="281452"/>
                  </a:cubicBezTo>
                  <a:lnTo>
                    <a:pt x="162864" y="592661"/>
                  </a:lnTo>
                  <a:cubicBezTo>
                    <a:pt x="153157" y="602368"/>
                    <a:pt x="137359" y="602372"/>
                    <a:pt x="127649" y="592661"/>
                  </a:cubicBezTo>
                  <a:lnTo>
                    <a:pt x="57217" y="522229"/>
                  </a:lnTo>
                  <a:cubicBezTo>
                    <a:pt x="47505" y="512517"/>
                    <a:pt x="47510" y="496719"/>
                    <a:pt x="57217" y="487013"/>
                  </a:cubicBezTo>
                  <a:lnTo>
                    <a:pt x="457887" y="86343"/>
                  </a:lnTo>
                  <a:cubicBezTo>
                    <a:pt x="506429" y="37801"/>
                    <a:pt x="585419" y="37797"/>
                    <a:pt x="633965" y="86343"/>
                  </a:cubicBezTo>
                  <a:cubicBezTo>
                    <a:pt x="682512" y="134890"/>
                    <a:pt x="682507" y="213880"/>
                    <a:pt x="633965" y="262421"/>
                  </a:cubicBezTo>
                  <a:lnTo>
                    <a:pt x="378646" y="517740"/>
                  </a:lnTo>
                  <a:cubicBezTo>
                    <a:pt x="368922" y="527464"/>
                    <a:pt x="368922" y="543231"/>
                    <a:pt x="378646" y="552955"/>
                  </a:cubicBezTo>
                  <a:cubicBezTo>
                    <a:pt x="388371" y="562679"/>
                    <a:pt x="404137" y="562679"/>
                    <a:pt x="413862" y="552955"/>
                  </a:cubicBezTo>
                  <a:lnTo>
                    <a:pt x="669180" y="297637"/>
                  </a:lnTo>
                  <a:cubicBezTo>
                    <a:pt x="737146" y="229674"/>
                    <a:pt x="737146" y="119092"/>
                    <a:pt x="669182" y="51126"/>
                  </a:cubicBezTo>
                  <a:close/>
                </a:path>
              </a:pathLst>
            </a:custGeom>
            <a:solidFill>
              <a:srgbClr val="FF6464"/>
            </a:solidFill>
            <a:ln w="1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B0D7B704-6264-F19E-516C-95E8ED8EB5EF}"/>
                </a:ext>
              </a:extLst>
            </p:cNvPr>
            <p:cNvSpPr/>
            <p:nvPr/>
          </p:nvSpPr>
          <p:spPr>
            <a:xfrm>
              <a:off x="1135219" y="1892870"/>
              <a:ext cx="288281" cy="230625"/>
            </a:xfrm>
            <a:custGeom>
              <a:avLst/>
              <a:gdLst>
                <a:gd name="connsiteX0" fmla="*/ 191811 w 288281"/>
                <a:gd name="connsiteY0" fmla="*/ 40505 h 230625"/>
                <a:gd name="connsiteX1" fmla="*/ 25954 w 288281"/>
                <a:gd name="connsiteY1" fmla="*/ 206364 h 230625"/>
                <a:gd name="connsiteX2" fmla="*/ 19594 w 288281"/>
                <a:gd name="connsiteY2" fmla="*/ 230334 h 230625"/>
                <a:gd name="connsiteX3" fmla="*/ 8348 w 288281"/>
                <a:gd name="connsiteY3" fmla="*/ 223973 h 230625"/>
                <a:gd name="connsiteX4" fmla="*/ 8348 w 288281"/>
                <a:gd name="connsiteY4" fmla="*/ 188758 h 230625"/>
                <a:gd name="connsiteX5" fmla="*/ 174205 w 288281"/>
                <a:gd name="connsiteY5" fmla="*/ 22900 h 230625"/>
                <a:gd name="connsiteX6" fmla="*/ 279853 w 288281"/>
                <a:gd name="connsiteY6" fmla="*/ 22900 h 230625"/>
                <a:gd name="connsiteX7" fmla="*/ 287861 w 288281"/>
                <a:gd name="connsiteY7" fmla="*/ 32499 h 230625"/>
                <a:gd name="connsiteX8" fmla="*/ 191811 w 288281"/>
                <a:gd name="connsiteY8" fmla="*/ 40505 h 23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281" h="230625">
                  <a:moveTo>
                    <a:pt x="191811" y="40505"/>
                  </a:moveTo>
                  <a:lnTo>
                    <a:pt x="25954" y="206364"/>
                  </a:lnTo>
                  <a:cubicBezTo>
                    <a:pt x="19453" y="212865"/>
                    <a:pt x="17403" y="222042"/>
                    <a:pt x="19594" y="230334"/>
                  </a:cubicBezTo>
                  <a:cubicBezTo>
                    <a:pt x="15482" y="229248"/>
                    <a:pt x="11571" y="227196"/>
                    <a:pt x="8348" y="223973"/>
                  </a:cubicBezTo>
                  <a:cubicBezTo>
                    <a:pt x="-1376" y="214249"/>
                    <a:pt x="-1376" y="198482"/>
                    <a:pt x="8348" y="188758"/>
                  </a:cubicBezTo>
                  <a:lnTo>
                    <a:pt x="174205" y="22900"/>
                  </a:lnTo>
                  <a:cubicBezTo>
                    <a:pt x="203333" y="-6227"/>
                    <a:pt x="250723" y="-6227"/>
                    <a:pt x="279853" y="22900"/>
                  </a:cubicBezTo>
                  <a:cubicBezTo>
                    <a:pt x="282858" y="25906"/>
                    <a:pt x="285476" y="29144"/>
                    <a:pt x="287861" y="32499"/>
                  </a:cubicBezTo>
                  <a:cubicBezTo>
                    <a:pt x="258705" y="11764"/>
                    <a:pt x="217934" y="14383"/>
                    <a:pt x="191811" y="40505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CAD4207C-6216-AFB3-3E8C-0F165554B28D}"/>
                </a:ext>
              </a:extLst>
            </p:cNvPr>
            <p:cNvSpPr/>
            <p:nvPr/>
          </p:nvSpPr>
          <p:spPr>
            <a:xfrm>
              <a:off x="1276082" y="1799288"/>
              <a:ext cx="317813" cy="465469"/>
            </a:xfrm>
            <a:custGeom>
              <a:avLst/>
              <a:gdLst>
                <a:gd name="connsiteX0" fmla="*/ 272023 w 317812"/>
                <a:gd name="connsiteY0" fmla="*/ 1055 h 465468"/>
                <a:gd name="connsiteX1" fmla="*/ 281273 w 317812"/>
                <a:gd name="connsiteY1" fmla="*/ 9412 h 465468"/>
                <a:gd name="connsiteX2" fmla="*/ 281273 w 317812"/>
                <a:gd name="connsiteY2" fmla="*/ 185490 h 465468"/>
                <a:gd name="connsiteX3" fmla="*/ 25954 w 317812"/>
                <a:gd name="connsiteY3" fmla="*/ 440809 h 465468"/>
                <a:gd name="connsiteX4" fmla="*/ 19594 w 317812"/>
                <a:gd name="connsiteY4" fmla="*/ 464778 h 465468"/>
                <a:gd name="connsiteX5" fmla="*/ 8348 w 317812"/>
                <a:gd name="connsiteY5" fmla="*/ 458418 h 465468"/>
                <a:gd name="connsiteX6" fmla="*/ 8348 w 317812"/>
                <a:gd name="connsiteY6" fmla="*/ 423203 h 465468"/>
                <a:gd name="connsiteX7" fmla="*/ 263667 w 317812"/>
                <a:gd name="connsiteY7" fmla="*/ 167884 h 465468"/>
                <a:gd name="connsiteX8" fmla="*/ 272023 w 317812"/>
                <a:gd name="connsiteY8" fmla="*/ 1055 h 46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812" h="465468">
                  <a:moveTo>
                    <a:pt x="272023" y="1055"/>
                  </a:moveTo>
                  <a:cubicBezTo>
                    <a:pt x="275208" y="3663"/>
                    <a:pt x="278301" y="6441"/>
                    <a:pt x="281273" y="9412"/>
                  </a:cubicBezTo>
                  <a:cubicBezTo>
                    <a:pt x="329819" y="57959"/>
                    <a:pt x="329815" y="136949"/>
                    <a:pt x="281273" y="185490"/>
                  </a:cubicBezTo>
                  <a:lnTo>
                    <a:pt x="25954" y="440809"/>
                  </a:lnTo>
                  <a:cubicBezTo>
                    <a:pt x="19453" y="447310"/>
                    <a:pt x="17403" y="456487"/>
                    <a:pt x="19594" y="464778"/>
                  </a:cubicBezTo>
                  <a:cubicBezTo>
                    <a:pt x="15482" y="463693"/>
                    <a:pt x="11571" y="461641"/>
                    <a:pt x="8348" y="458418"/>
                  </a:cubicBezTo>
                  <a:cubicBezTo>
                    <a:pt x="-1376" y="448694"/>
                    <a:pt x="-1376" y="432927"/>
                    <a:pt x="8348" y="423203"/>
                  </a:cubicBezTo>
                  <a:lnTo>
                    <a:pt x="263667" y="167884"/>
                  </a:lnTo>
                  <a:cubicBezTo>
                    <a:pt x="309236" y="122311"/>
                    <a:pt x="312016" y="49913"/>
                    <a:pt x="272023" y="1055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580B512C-A114-144B-B402-ADF3D7A0572D}"/>
                </a:ext>
              </a:extLst>
            </p:cNvPr>
            <p:cNvSpPr/>
            <p:nvPr/>
          </p:nvSpPr>
          <p:spPr>
            <a:xfrm>
              <a:off x="1032375" y="1961182"/>
              <a:ext cx="372656" cy="361406"/>
            </a:xfrm>
            <a:custGeom>
              <a:avLst/>
              <a:gdLst>
                <a:gd name="connsiteX0" fmla="*/ 36270 w 372656"/>
                <a:gd name="connsiteY0" fmla="*/ 336227 h 361406"/>
                <a:gd name="connsiteX1" fmla="*/ 347480 w 372656"/>
                <a:gd name="connsiteY1" fmla="*/ 25017 h 361406"/>
                <a:gd name="connsiteX2" fmla="*/ 353835 w 372656"/>
                <a:gd name="connsiteY2" fmla="*/ 1055 h 361406"/>
                <a:gd name="connsiteX3" fmla="*/ 365089 w 372656"/>
                <a:gd name="connsiteY3" fmla="*/ 7410 h 361406"/>
                <a:gd name="connsiteX4" fmla="*/ 365089 w 372656"/>
                <a:gd name="connsiteY4" fmla="*/ 42625 h 361406"/>
                <a:gd name="connsiteX5" fmla="*/ 53878 w 372656"/>
                <a:gd name="connsiteY5" fmla="*/ 353836 h 361406"/>
                <a:gd name="connsiteX6" fmla="*/ 18662 w 372656"/>
                <a:gd name="connsiteY6" fmla="*/ 353836 h 361406"/>
                <a:gd name="connsiteX7" fmla="*/ 1055 w 372656"/>
                <a:gd name="connsiteY7" fmla="*/ 336227 h 361406"/>
                <a:gd name="connsiteX8" fmla="*/ 36270 w 372656"/>
                <a:gd name="connsiteY8" fmla="*/ 336227 h 36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656" h="361406">
                  <a:moveTo>
                    <a:pt x="36270" y="336227"/>
                  </a:moveTo>
                  <a:lnTo>
                    <a:pt x="347480" y="25017"/>
                  </a:lnTo>
                  <a:cubicBezTo>
                    <a:pt x="353967" y="18530"/>
                    <a:pt x="356016" y="9349"/>
                    <a:pt x="353835" y="1055"/>
                  </a:cubicBezTo>
                  <a:cubicBezTo>
                    <a:pt x="357951" y="2137"/>
                    <a:pt x="361868" y="4188"/>
                    <a:pt x="365089" y="7410"/>
                  </a:cubicBezTo>
                  <a:cubicBezTo>
                    <a:pt x="374801" y="17121"/>
                    <a:pt x="374797" y="32919"/>
                    <a:pt x="365089" y="42625"/>
                  </a:cubicBezTo>
                  <a:lnTo>
                    <a:pt x="53878" y="353836"/>
                  </a:lnTo>
                  <a:cubicBezTo>
                    <a:pt x="44170" y="363544"/>
                    <a:pt x="28372" y="363548"/>
                    <a:pt x="18662" y="353836"/>
                  </a:cubicBezTo>
                  <a:lnTo>
                    <a:pt x="1055" y="336227"/>
                  </a:lnTo>
                  <a:cubicBezTo>
                    <a:pt x="10765" y="345939"/>
                    <a:pt x="26563" y="345935"/>
                    <a:pt x="36270" y="336227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5F45D6D-5621-30C3-5394-CE45DCC5508B}"/>
                </a:ext>
              </a:extLst>
            </p:cNvPr>
            <p:cNvSpPr/>
            <p:nvPr/>
          </p:nvSpPr>
          <p:spPr>
            <a:xfrm>
              <a:off x="904882" y="1703848"/>
              <a:ext cx="679219" cy="576563"/>
            </a:xfrm>
            <a:custGeom>
              <a:avLst/>
              <a:gdLst>
                <a:gd name="connsiteX0" fmla="*/ 441178 w 679218"/>
                <a:gd name="connsiteY0" fmla="*/ 69636 h 576562"/>
                <a:gd name="connsiteX1" fmla="*/ 40508 w 679218"/>
                <a:gd name="connsiteY1" fmla="*/ 470306 h 576562"/>
                <a:gd name="connsiteX2" fmla="*/ 40508 w 679218"/>
                <a:gd name="connsiteY2" fmla="*/ 575953 h 576562"/>
                <a:gd name="connsiteX3" fmla="*/ 22900 w 679218"/>
                <a:gd name="connsiteY3" fmla="*/ 558346 h 576562"/>
                <a:gd name="connsiteX4" fmla="*/ 22900 w 679218"/>
                <a:gd name="connsiteY4" fmla="*/ 452698 h 576562"/>
                <a:gd name="connsiteX5" fmla="*/ 423571 w 679218"/>
                <a:gd name="connsiteY5" fmla="*/ 52027 h 576562"/>
                <a:gd name="connsiteX6" fmla="*/ 670081 w 679218"/>
                <a:gd name="connsiteY6" fmla="*/ 52027 h 576562"/>
                <a:gd name="connsiteX7" fmla="*/ 678438 w 679218"/>
                <a:gd name="connsiteY7" fmla="*/ 61276 h 576562"/>
                <a:gd name="connsiteX8" fmla="*/ 441178 w 679218"/>
                <a:gd name="connsiteY8" fmla="*/ 69636 h 57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9218" h="576562">
                  <a:moveTo>
                    <a:pt x="441178" y="69636"/>
                  </a:moveTo>
                  <a:lnTo>
                    <a:pt x="40508" y="470306"/>
                  </a:lnTo>
                  <a:cubicBezTo>
                    <a:pt x="11380" y="499434"/>
                    <a:pt x="11380" y="546824"/>
                    <a:pt x="40508" y="575953"/>
                  </a:cubicBezTo>
                  <a:lnTo>
                    <a:pt x="22900" y="558346"/>
                  </a:lnTo>
                  <a:cubicBezTo>
                    <a:pt x="-6227" y="529218"/>
                    <a:pt x="-6227" y="481827"/>
                    <a:pt x="22900" y="452698"/>
                  </a:cubicBezTo>
                  <a:lnTo>
                    <a:pt x="423571" y="52027"/>
                  </a:lnTo>
                  <a:cubicBezTo>
                    <a:pt x="491533" y="-15936"/>
                    <a:pt x="602118" y="-15936"/>
                    <a:pt x="670081" y="52027"/>
                  </a:cubicBezTo>
                  <a:cubicBezTo>
                    <a:pt x="673052" y="54998"/>
                    <a:pt x="675727" y="58149"/>
                    <a:pt x="678438" y="61276"/>
                  </a:cubicBezTo>
                  <a:cubicBezTo>
                    <a:pt x="610038" y="1970"/>
                    <a:pt x="506171" y="4643"/>
                    <a:pt x="441178" y="69636"/>
                  </a:cubicBezTo>
                  <a:close/>
                </a:path>
              </a:pathLst>
            </a:custGeom>
            <a:solidFill>
              <a:srgbClr val="D255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779A757-01E9-AEC6-024C-F186F900089B}"/>
              </a:ext>
            </a:extLst>
          </p:cNvPr>
          <p:cNvSpPr txBox="1"/>
          <p:nvPr/>
        </p:nvSpPr>
        <p:spPr>
          <a:xfrm>
            <a:off x="1390187" y="581636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1600" dirty="0">
                <a:effectLst/>
                <a:ea typeface="Arial" panose="020B0604020202020204" pitchFamily="34" charset="0"/>
                <a:cs typeface="Alexandria" panose="020B0604020202020204" charset="-78"/>
              </a:rPr>
              <a:t>Оценить, насколько эффективно организация использует цифровые возможности, поможет методика цифровой зрелости ФНПР</a:t>
            </a:r>
            <a:endParaRPr lang="ru-RU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lexandria" panose="020B0604020202020204" charset="-78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D7EB757-FD80-31BF-E12D-F5C86AD91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0" y="1802014"/>
            <a:ext cx="5766025" cy="3850277"/>
          </a:xfrm>
          <a:prstGeom prst="rect">
            <a:avLst/>
          </a:prstGeom>
        </p:spPr>
      </p:pic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3259DEC1-4B93-7B03-B799-D362CDCF2659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C1A2DD63-D06A-0559-482A-F6A4AE9A7879}"/>
              </a:ext>
            </a:extLst>
          </p:cNvPr>
          <p:cNvSpPr/>
          <p:nvPr/>
        </p:nvSpPr>
        <p:spPr>
          <a:xfrm flipH="1">
            <a:off x="11530220" y="50844"/>
            <a:ext cx="512924" cy="512924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33271"/>
            <a:ext cx="628256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Что</a:t>
            </a:r>
            <a:r>
              <a:rPr lang="en-US" sz="3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должно быть в первичке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61475" y="1901183"/>
            <a:ext cx="5339820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56832" y="2096545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Актуальный профсоюзный стенд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6190301" y="1901183"/>
            <a:ext cx="5339919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385658" y="2096545"/>
            <a:ext cx="49492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Страница первички на сайте образовательной организации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661475" y="3071468"/>
            <a:ext cx="5339820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856832" y="3266830"/>
            <a:ext cx="49491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Свой цифровой канал: социальная сеть и/или мессенджер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6190301" y="3071468"/>
            <a:ext cx="5339919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385658" y="3266830"/>
            <a:ext cx="49492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Актуальные контакты председателя и профкома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661475" y="4241753"/>
            <a:ext cx="5339820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856832" y="4437115"/>
            <a:ext cx="49491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Устав, коллективный договор, правовые и полезные материалы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6190301" y="4241753"/>
            <a:ext cx="5339919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85658" y="4437115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QR-коды на официальные ресурсы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661475" y="5412038"/>
            <a:ext cx="5339820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856832" y="5607400"/>
            <a:ext cx="49491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Регулярное обновление информации и возможность обратной связи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6190301" y="5412038"/>
            <a:ext cx="5339919" cy="981273"/>
          </a:xfrm>
          <a:prstGeom prst="roundRect">
            <a:avLst>
              <a:gd name="adj" fmla="val 8090"/>
            </a:avLst>
          </a:prstGeom>
          <a:solidFill>
            <a:srgbClr val="D2DDF9"/>
          </a:solidFill>
          <a:ln w="635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6385658" y="5607400"/>
            <a:ext cx="49492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Ответственный за информационную работу и план на год</a:t>
            </a:r>
            <a:endParaRPr lang="en-US" sz="18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F20BC15-3341-D2B8-9747-7B7A7443F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91BD70-C452-EAEC-2B62-BDDC2A18AA1E}"/>
              </a:ext>
            </a:extLst>
          </p:cNvPr>
          <p:cNvSpPr/>
          <p:nvPr/>
        </p:nvSpPr>
        <p:spPr>
          <a:xfrm>
            <a:off x="11001154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 0">
            <a:extLst>
              <a:ext uri="{FF2B5EF4-FFF2-40B4-BE49-F238E27FC236}">
                <a16:creationId xmlns:a16="http://schemas.microsoft.com/office/drawing/2014/main" id="{AE295C5E-4247-9904-8FCB-E5BCAA8DBCBE}"/>
              </a:ext>
            </a:extLst>
          </p:cNvPr>
          <p:cNvSpPr/>
          <p:nvPr/>
        </p:nvSpPr>
        <p:spPr>
          <a:xfrm>
            <a:off x="661475" y="8098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Чек-лист</a:t>
            </a: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7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2FFB343-9135-2B0A-9BEE-6FA6B0ADC78A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B2A87085-2FE7-B837-0F52-8A121D89D811}"/>
              </a:ext>
            </a:extLst>
          </p:cNvPr>
          <p:cNvSpPr/>
          <p:nvPr/>
        </p:nvSpPr>
        <p:spPr>
          <a:xfrm flipH="1">
            <a:off x="11530220" y="50844"/>
            <a:ext cx="512924" cy="512924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5746" y="1383859"/>
            <a:ext cx="5028589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</a:t>
            </a:r>
            <a:r>
              <a:rPr lang="en-US" sz="28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то</a:t>
            </a:r>
            <a:r>
              <a:rPr lang="en-US" sz="28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сделать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1964463"/>
            <a:ext cx="216986" cy="2169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1661" y="1960048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Подписаться на официальные ресурсы Профсоюза, «Профсоюзную среду» и «Солидарность»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2454454"/>
            <a:ext cx="216986" cy="2169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31661" y="2450039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Взаимодействовать с территориальной и региональной организациями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2937352"/>
            <a:ext cx="216986" cy="2169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31661" y="2932937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Использовать официальный брендбук</a:t>
            </a:r>
            <a:endParaRPr lang="en-US" sz="16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3462763"/>
            <a:ext cx="216986" cy="21699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1131661" y="3458348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Показывать конкретные результаты работы, а не только мероприятия</a:t>
            </a:r>
            <a:endParaRPr lang="en-US" sz="16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4023631"/>
            <a:ext cx="216986" cy="2169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1131661" y="4019216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При перепечатке материалов с ресурсов ОПО указывать источник и давать ссылку</a:t>
            </a:r>
            <a:endParaRPr lang="en-US" sz="16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4541970"/>
            <a:ext cx="216986" cy="216991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131661" y="4537555"/>
            <a:ext cx="1039855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Рассказывать о своей первичке, направлять материалы в «Профсоюзную среду» и участвовать в конкурсе «Профсоюзный репортёр»</a:t>
            </a:r>
            <a:endParaRPr lang="en-US" sz="16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5215566"/>
            <a:ext cx="216986" cy="216991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1131661" y="5196880"/>
            <a:ext cx="1039855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Предусматривать расходы на информационную работу в бюджете; для отдельных проектов рассматривать грантовую поддержку</a:t>
            </a:r>
            <a:endParaRPr lang="en-US" sz="160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746" y="5889162"/>
            <a:ext cx="216986" cy="216991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1131661" y="5870476"/>
            <a:ext cx="10398559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Периодически оценивать цифровую зрелость и улучшать каналы коммуникации</a:t>
            </a:r>
            <a:endParaRPr lang="en-US" sz="16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69455B4-E2F0-EE3D-B6F2-71C2B4DD4C24}"/>
              </a:ext>
            </a:extLst>
          </p:cNvPr>
          <p:cNvSpPr/>
          <p:nvPr/>
        </p:nvSpPr>
        <p:spPr>
          <a:xfrm>
            <a:off x="10996599" y="6507126"/>
            <a:ext cx="1190846" cy="460744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0B461A1-9FAD-04BF-A7A7-DA82088A1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65061"/>
            <a:ext cx="1790090" cy="559512"/>
          </a:xfrm>
          <a:prstGeom prst="rect">
            <a:avLst/>
          </a:prstGeom>
        </p:spPr>
      </p:pic>
      <p:sp>
        <p:nvSpPr>
          <p:cNvPr id="28" name="Text 0">
            <a:extLst>
              <a:ext uri="{FF2B5EF4-FFF2-40B4-BE49-F238E27FC236}">
                <a16:creationId xmlns:a16="http://schemas.microsoft.com/office/drawing/2014/main" id="{FAD8A5B6-DF03-D2DD-D3BB-5B9CB4DFCAE6}"/>
              </a:ext>
            </a:extLst>
          </p:cNvPr>
          <p:cNvSpPr/>
          <p:nvPr/>
        </p:nvSpPr>
        <p:spPr>
          <a:xfrm>
            <a:off x="661475" y="8098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Чек-лист</a:t>
            </a:r>
            <a:r>
              <a:rPr lang="en-US" sz="37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:</a:t>
            </a:r>
            <a:endParaRPr lang="en-US" sz="3700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5574A46-810C-BC67-6DE6-7CBD1876F343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2CD22861-6BAE-2CC7-5FA0-A54E82CA9AC6}"/>
              </a:ext>
            </a:extLst>
          </p:cNvPr>
          <p:cNvSpPr/>
          <p:nvPr/>
        </p:nvSpPr>
        <p:spPr>
          <a:xfrm flipH="1">
            <a:off x="11530220" y="50844"/>
            <a:ext cx="512924" cy="512924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109FD0-E609-3BF6-6D14-47DB294E9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836164-BA5F-239D-7126-6AB8E80DB68E}"/>
              </a:ext>
            </a:extLst>
          </p:cNvPr>
          <p:cNvSpPr txBox="1"/>
          <p:nvPr/>
        </p:nvSpPr>
        <p:spPr>
          <a:xfrm>
            <a:off x="3049256" y="2390433"/>
            <a:ext cx="1877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NEXT Pan Poster Thin" panose="020B0304010101010104" pitchFamily="34" charset="0"/>
                <a:cs typeface="NEXT Pan Poster Thin" panose="020B0304010101010104" pitchFamily="34" charset="0"/>
              </a:rPr>
              <a:t>8 (495) 134-33-30</a:t>
            </a:r>
            <a:endParaRPr lang="ru-RU" sz="1400" dirty="0">
              <a:solidFill>
                <a:schemeClr val="bg1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679D14-A1AB-98CA-AC40-8EC742FEAAF5}"/>
              </a:ext>
            </a:extLst>
          </p:cNvPr>
          <p:cNvSpPr txBox="1"/>
          <p:nvPr/>
        </p:nvSpPr>
        <p:spPr>
          <a:xfrm>
            <a:off x="2641981" y="3629733"/>
            <a:ext cx="2801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chemeClr val="tx1"/>
                </a:solidFill>
                <a:effectLst/>
                <a:latin typeface="+mn-lt"/>
              </a:rPr>
              <a:t>г. Москва, ул. Бутлерова, д. 17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B4D831-0587-3357-2B9B-D4529B71E7BF}"/>
              </a:ext>
            </a:extLst>
          </p:cNvPr>
          <p:cNvSpPr txBox="1"/>
          <p:nvPr/>
        </p:nvSpPr>
        <p:spPr>
          <a:xfrm>
            <a:off x="3049256" y="4164050"/>
            <a:ext cx="165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www.eseur.ru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3EB7A1-687E-8208-5C38-C9BDAF01C7E2}"/>
              </a:ext>
            </a:extLst>
          </p:cNvPr>
          <p:cNvSpPr txBox="1"/>
          <p:nvPr/>
        </p:nvSpPr>
        <p:spPr>
          <a:xfrm>
            <a:off x="3049256" y="2991055"/>
            <a:ext cx="2353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chemeClr val="tx1"/>
                </a:solidFill>
                <a:effectLst/>
                <a:latin typeface="+mn-lt"/>
              </a:rPr>
              <a:t>mail@eseur.ru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9387383-B9CB-8093-832D-9EF170DCA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217" y="125011"/>
            <a:ext cx="1790090" cy="55951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96771C7-E93E-BFDE-E13D-5BDEA9304FB1}"/>
              </a:ext>
            </a:extLst>
          </p:cNvPr>
          <p:cNvSpPr/>
          <p:nvPr/>
        </p:nvSpPr>
        <p:spPr>
          <a:xfrm>
            <a:off x="1431852" y="1428170"/>
            <a:ext cx="4754642" cy="81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Raleway Black" panose="020B0A03030101060003" pitchFamily="34" charset="-52"/>
              </a:rPr>
              <a:t>Контакты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D246F60-9B9F-6689-096E-4107507F0D74}"/>
              </a:ext>
            </a:extLst>
          </p:cNvPr>
          <p:cNvSpPr/>
          <p:nvPr/>
        </p:nvSpPr>
        <p:spPr>
          <a:xfrm flipH="1">
            <a:off x="11530220" y="50844"/>
            <a:ext cx="512924" cy="512924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Raleway SemiBold" panose="020B0703030101060003" pitchFamily="34" charset="-52"/>
              </a:rPr>
              <a:t>18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A091B68-AEF3-6206-2CEB-31C694C87953}"/>
              </a:ext>
            </a:extLst>
          </p:cNvPr>
          <p:cNvSpPr/>
          <p:nvPr/>
        </p:nvSpPr>
        <p:spPr>
          <a:xfrm flipH="1" flipV="1">
            <a:off x="9427146" y="24426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255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Скругленный прямоугольник 103"/>
          <p:cNvSpPr/>
          <p:nvPr/>
        </p:nvSpPr>
        <p:spPr>
          <a:xfrm>
            <a:off x="53258" y="4511275"/>
            <a:ext cx="4686417" cy="1859830"/>
          </a:xfrm>
          <a:prstGeom prst="roundRect">
            <a:avLst>
              <a:gd name="adj" fmla="val 11595"/>
            </a:avLst>
          </a:prstGeom>
          <a:solidFill>
            <a:schemeClr val="bg1"/>
          </a:solidFill>
          <a:ln>
            <a:noFill/>
          </a:ln>
          <a:effectLst>
            <a:outerShdw blurRad="508000" sx="101000" sy="101000" algn="ctr" rotWithShape="0">
              <a:schemeClr val="bg1">
                <a:lumMod val="75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D84F75D9-2E8B-4617-BB97-86F42388497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697"/>
          <a:stretch/>
        </p:blipFill>
        <p:spPr>
          <a:xfrm>
            <a:off x="257679" y="4616412"/>
            <a:ext cx="1156844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A4AC85D4-C6DE-40C8-AF9E-1C1A0B9B3F45}"/>
              </a:ext>
            </a:extLst>
          </p:cNvPr>
          <p:cNvSpPr txBox="1"/>
          <p:nvPr/>
        </p:nvSpPr>
        <p:spPr>
          <a:xfrm>
            <a:off x="283814" y="4131775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СКС Профсоюза</a:t>
            </a: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7366130" y="4511275"/>
            <a:ext cx="4714246" cy="1846734"/>
          </a:xfrm>
          <a:prstGeom prst="roundRect">
            <a:avLst>
              <a:gd name="adj" fmla="val 11595"/>
            </a:avLst>
          </a:prstGeom>
          <a:solidFill>
            <a:schemeClr val="bg1"/>
          </a:solidFill>
          <a:ln>
            <a:noFill/>
          </a:ln>
          <a:effectLst>
            <a:outerShdw blurRad="508000" sx="101000" sy="101000" algn="ctr" rotWithShape="0">
              <a:schemeClr val="bg1">
                <a:lumMod val="75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7366129" y="1856272"/>
            <a:ext cx="4714247" cy="1967349"/>
          </a:xfrm>
          <a:prstGeom prst="roundRect">
            <a:avLst>
              <a:gd name="adj" fmla="val 11595"/>
            </a:avLst>
          </a:prstGeom>
          <a:solidFill>
            <a:schemeClr val="bg1"/>
          </a:solidFill>
          <a:ln>
            <a:noFill/>
          </a:ln>
          <a:effectLst>
            <a:outerShdw blurRad="508000" sx="101000" sy="101000" algn="ctr" rotWithShape="0">
              <a:schemeClr val="bg1">
                <a:lumMod val="75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TextBox 98"/>
          <p:cNvSpPr txBox="1"/>
          <p:nvPr/>
        </p:nvSpPr>
        <p:spPr>
          <a:xfrm>
            <a:off x="266049" y="1429690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Профсоюз</a:t>
            </a: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6505" y="1856272"/>
            <a:ext cx="4771567" cy="1982278"/>
          </a:xfrm>
          <a:prstGeom prst="roundRect">
            <a:avLst>
              <a:gd name="adj" fmla="val 11595"/>
            </a:avLst>
          </a:prstGeom>
          <a:solidFill>
            <a:schemeClr val="bg1"/>
          </a:solidFill>
          <a:ln>
            <a:noFill/>
          </a:ln>
          <a:effectLst>
            <a:outerShdw blurRad="508000" sx="101000" sy="101000" algn="ctr" rotWithShape="0">
              <a:schemeClr val="bg1">
                <a:lumMod val="75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https://max.ru/eseur</a:t>
            </a:r>
            <a:endParaRPr lang="ru-RU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3" t="10737" r="52849" b="24698"/>
          <a:stretch/>
        </p:blipFill>
        <p:spPr>
          <a:xfrm>
            <a:off x="5029201" y="2209799"/>
            <a:ext cx="2079624" cy="3657601"/>
          </a:xfrm>
        </p:spPr>
      </p:pic>
      <p:grpSp>
        <p:nvGrpSpPr>
          <p:cNvPr id="101" name="Группа 100"/>
          <p:cNvGrpSpPr/>
          <p:nvPr/>
        </p:nvGrpSpPr>
        <p:grpSpPr>
          <a:xfrm>
            <a:off x="53258" y="2027212"/>
            <a:ext cx="3599201" cy="1658368"/>
            <a:chOff x="377070" y="2064705"/>
            <a:chExt cx="3599201" cy="165836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36DF67F-5D0A-4705-8CB0-5FE18CBC7088}"/>
                </a:ext>
              </a:extLst>
            </p:cNvPr>
            <p:cNvSpPr txBox="1"/>
            <p:nvPr/>
          </p:nvSpPr>
          <p:spPr>
            <a:xfrm>
              <a:off x="562939" y="3384519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rgbClr val="002D9F"/>
                  </a:solidFill>
                  <a:latin typeface="NEXT Pan Poster Thin" panose="020B0304010101010104" pitchFamily="34" charset="0"/>
                  <a:cs typeface="NEXT Pan Poster Thin" panose="020B0304010101010104" pitchFamily="34" charset="0"/>
                </a:rPr>
                <a:t>eseur</a:t>
              </a:r>
              <a:endPara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0ECE762-9921-44D5-A2F4-AD82D8CD1E96}"/>
                </a:ext>
              </a:extLst>
            </p:cNvPr>
            <p:cNvSpPr txBox="1"/>
            <p:nvPr/>
          </p:nvSpPr>
          <p:spPr>
            <a:xfrm>
              <a:off x="3169592" y="3384519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solidFill>
                    <a:srgbClr val="002D9F"/>
                  </a:solidFill>
                  <a:latin typeface="NEXT Pan Poster Thin" panose="020B0304010101010104" pitchFamily="34" charset="0"/>
                  <a:cs typeface="NEXT Pan Poster Thin" panose="020B0304010101010104" pitchFamily="34" charset="0"/>
                </a:rPr>
                <a:t>eseur</a:t>
              </a:r>
              <a:endPara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99B15A-4D43-4EC4-9A62-EC0A40DA6728}"/>
                </a:ext>
              </a:extLst>
            </p:cNvPr>
            <p:cNvSpPr txBox="1"/>
            <p:nvPr/>
          </p:nvSpPr>
          <p:spPr>
            <a:xfrm>
              <a:off x="1663549" y="3384519"/>
              <a:ext cx="1056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2D9F"/>
                  </a:solidFill>
                  <a:latin typeface="NEXT Pan Poster Thin" panose="020B0304010101010104" pitchFamily="34" charset="0"/>
                  <a:cs typeface="NEXT Pan Poster Thin" panose="020B0304010101010104" pitchFamily="34" charset="0"/>
                </a:rPr>
                <a:t>eseur2018</a:t>
              </a:r>
              <a:endPara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endParaRPr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C6850DB3-45CD-447F-90CE-99E444FA00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77070" y="2064705"/>
              <a:ext cx="3599201" cy="1332118"/>
            </a:xfrm>
            <a:prstGeom prst="rect">
              <a:avLst/>
            </a:prstGeom>
            <a:effectLst>
              <a:outerShdw blurRad="50800" dist="25400" dir="5400000" algn="ctr" rotWithShape="0">
                <a:srgbClr val="000000">
                  <a:alpha val="10000"/>
                </a:srgbClr>
              </a:outerShdw>
            </a:effectLst>
          </p:spPr>
        </p:pic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6C770342-F074-422E-873E-433AE8853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9753" y="2166927"/>
              <a:ext cx="776224" cy="776224"/>
            </a:xfrm>
            <a:prstGeom prst="rect">
              <a:avLst/>
            </a:prstGeom>
          </p:spPr>
        </p:pic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3D0D3698-6641-4D17-BCAB-08A76C2DC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90538" y="2164651"/>
              <a:ext cx="776224" cy="776224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B4A9DEE7-A492-4BEB-963B-3BAE4C44D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88031" y="2163296"/>
              <a:ext cx="776224" cy="776224"/>
            </a:xfrm>
            <a:prstGeom prst="rect">
              <a:avLst/>
            </a:prstGeom>
          </p:spPr>
        </p:pic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516D22E8-4784-4183-91E6-353AD73F5DDA}"/>
              </a:ext>
            </a:extLst>
          </p:cNvPr>
          <p:cNvSpPr txBox="1"/>
          <p:nvPr/>
        </p:nvSpPr>
        <p:spPr>
          <a:xfrm>
            <a:off x="7514615" y="1311250"/>
            <a:ext cx="16866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СМП Профсоюза</a:t>
            </a:r>
          </a:p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и клуб «Наставник»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FF4384FC-6319-4FB3-9F4E-ACB78D013BF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4057"/>
          <a:stretch/>
        </p:blipFill>
        <p:spPr>
          <a:xfrm>
            <a:off x="7746276" y="2048852"/>
            <a:ext cx="1056581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7D831BD7-7926-49B1-BCAB-ADA02022E0D8}"/>
              </a:ext>
            </a:extLst>
          </p:cNvPr>
          <p:cNvSpPr txBox="1"/>
          <p:nvPr/>
        </p:nvSpPr>
        <p:spPr>
          <a:xfrm>
            <a:off x="7807767" y="3376083"/>
            <a:ext cx="9621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smp_prof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79C71CF-E61A-41FB-B486-4EB72044E14C}"/>
              </a:ext>
            </a:extLst>
          </p:cNvPr>
          <p:cNvSpPr txBox="1"/>
          <p:nvPr/>
        </p:nvSpPr>
        <p:spPr>
          <a:xfrm>
            <a:off x="9719725" y="1310762"/>
            <a:ext cx="2095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Газета «Профсоюзная среда»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B4A0E00-5C59-4DC2-A5DF-8FBA27EBDAF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530" r="527" b="-1727"/>
          <a:stretch/>
        </p:blipFill>
        <p:spPr>
          <a:xfrm>
            <a:off x="9199495" y="2064328"/>
            <a:ext cx="1056581" cy="1353056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ADD47047-995C-4179-8ECE-94DD5AC048ED}"/>
              </a:ext>
            </a:extLst>
          </p:cNvPr>
          <p:cNvSpPr txBox="1"/>
          <p:nvPr/>
        </p:nvSpPr>
        <p:spPr>
          <a:xfrm>
            <a:off x="9193582" y="3375019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eseur_paper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8B10937F-B8CE-4669-8A8B-1C495B8457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9222" y="2138258"/>
            <a:ext cx="776221" cy="776221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67E0ED35-1814-4C9D-98D1-6140036F55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8510" y="2171088"/>
            <a:ext cx="770811" cy="770811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C9734350-D503-48E5-B046-24BD80D5B703}"/>
              </a:ext>
            </a:extLst>
          </p:cNvPr>
          <p:cNvSpPr txBox="1"/>
          <p:nvPr/>
        </p:nvSpPr>
        <p:spPr>
          <a:xfrm>
            <a:off x="465550" y="5969468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sks_rf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AF214ED-6AA8-4F69-96AA-358D978A291D}"/>
              </a:ext>
            </a:extLst>
          </p:cNvPr>
          <p:cNvSpPr txBox="1"/>
          <p:nvPr/>
        </p:nvSpPr>
        <p:spPr>
          <a:xfrm>
            <a:off x="7519009" y="3978636"/>
            <a:ext cx="1631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«Амбассадоры здоровья»</a:t>
            </a: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4BE24741-75BF-48D8-B33F-B8F08883D7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2069"/>
          <a:stretch/>
        </p:blipFill>
        <p:spPr>
          <a:xfrm>
            <a:off x="7763734" y="4616412"/>
            <a:ext cx="1102294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7C247166-05EC-4B9A-AB58-E4AA926717A6}"/>
              </a:ext>
            </a:extLst>
          </p:cNvPr>
          <p:cNvSpPr txBox="1"/>
          <p:nvPr/>
        </p:nvSpPr>
        <p:spPr>
          <a:xfrm>
            <a:off x="7717162" y="5969468"/>
            <a:ext cx="1117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eseur_sport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F5CFA30-24AB-4C49-BE83-55295A82BCA5}"/>
              </a:ext>
            </a:extLst>
          </p:cNvPr>
          <p:cNvSpPr txBox="1"/>
          <p:nvPr/>
        </p:nvSpPr>
        <p:spPr>
          <a:xfrm>
            <a:off x="9131636" y="3984318"/>
            <a:ext cx="1385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КСП Профсоюза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C4BD7469-029E-4A53-A32C-F2FEF1C5201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601"/>
          <a:stretch/>
        </p:blipFill>
        <p:spPr>
          <a:xfrm>
            <a:off x="9159989" y="4616412"/>
            <a:ext cx="1090062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B9AC740C-8D2A-49D7-A0F3-DA5803150AE0}"/>
              </a:ext>
            </a:extLst>
          </p:cNvPr>
          <p:cNvSpPr txBox="1"/>
          <p:nvPr/>
        </p:nvSpPr>
        <p:spPr>
          <a:xfrm>
            <a:off x="9433701" y="5969468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profrf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3C4F1AA-95E3-4F0E-B994-9E2F7574492E}"/>
              </a:ext>
            </a:extLst>
          </p:cNvPr>
          <p:cNvSpPr txBox="1"/>
          <p:nvPr/>
        </p:nvSpPr>
        <p:spPr>
          <a:xfrm>
            <a:off x="10467729" y="3995804"/>
            <a:ext cx="1399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СПО Профсоюза</a:t>
            </a: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57669907-CF1A-4203-BC40-2DBABA158B0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2790"/>
          <a:stretch/>
        </p:blipFill>
        <p:spPr>
          <a:xfrm>
            <a:off x="10624580" y="4616412"/>
            <a:ext cx="1085713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81F5DFB8-D2AB-45B7-B2A7-DB6353D0E391}"/>
              </a:ext>
            </a:extLst>
          </p:cNvPr>
          <p:cNvSpPr txBox="1"/>
          <p:nvPr/>
        </p:nvSpPr>
        <p:spPr>
          <a:xfrm>
            <a:off x="10632345" y="5969468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eseur_spo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DE9CA6C5-6195-4208-BB35-8F001414224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546" y="4725839"/>
            <a:ext cx="776219" cy="776219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D84F75D9-2E8B-4617-BB97-86F42388497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963"/>
          <a:stretch/>
        </p:blipFill>
        <p:spPr>
          <a:xfrm>
            <a:off x="3565115" y="4616412"/>
            <a:ext cx="1127743" cy="1330084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10000"/>
              </a:srgbClr>
            </a:outerShdw>
          </a:effectLst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D77DE4C8-8F08-4B03-996A-A3A4AC658CA6}"/>
              </a:ext>
            </a:extLst>
          </p:cNvPr>
          <p:cNvSpPr txBox="1"/>
          <p:nvPr/>
        </p:nvSpPr>
        <p:spPr>
          <a:xfrm>
            <a:off x="3885055" y="5969468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sks_rf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A1ED294F-D73A-4CB4-B1E7-44FE6BDDA60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2151" y="4725834"/>
            <a:ext cx="776224" cy="776224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B2F3D10D-AB1E-4D8D-B550-FBE5F270B87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69656" y="4725834"/>
            <a:ext cx="776215" cy="776215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C9D9B42D-47FD-4309-9DD9-257E0B17D3B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47333" y="4725834"/>
            <a:ext cx="770148" cy="770148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B70A37F-F6B9-4F1D-B500-E7905A0C52D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80411" y="4727823"/>
            <a:ext cx="768160" cy="768160"/>
          </a:xfrm>
          <a:prstGeom prst="rect">
            <a:avLst/>
          </a:prstGeom>
        </p:spPr>
      </p:pic>
      <p:sp>
        <p:nvSpPr>
          <p:cNvPr id="106" name="Прямоугольник 105"/>
          <p:cNvSpPr/>
          <p:nvPr/>
        </p:nvSpPr>
        <p:spPr>
          <a:xfrm>
            <a:off x="1" y="834393"/>
            <a:ext cx="12191999" cy="320273"/>
          </a:xfrm>
          <a:prstGeom prst="rect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B54DA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1F4753E-2F8D-4E91-B4B2-6017CFFB291D}"/>
              </a:ext>
            </a:extLst>
          </p:cNvPr>
          <p:cNvSpPr txBox="1"/>
          <p:nvPr/>
        </p:nvSpPr>
        <p:spPr>
          <a:xfrm>
            <a:off x="270616" y="845167"/>
            <a:ext cx="11809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Москва, Бутлерова, 17         8 (495) 134-33-30, 8 (495) 134-30-1</a:t>
            </a:r>
            <a:r>
              <a:rPr lang="en-US" sz="1400" dirty="0">
                <a:solidFill>
                  <a:schemeClr val="bg1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0</a:t>
            </a:r>
            <a:endParaRPr lang="ru-RU" sz="1400" dirty="0">
              <a:solidFill>
                <a:schemeClr val="bg1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7874971" y="844925"/>
            <a:ext cx="10406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www.eseur.ru</a:t>
            </a:r>
            <a:endParaRPr lang="ru-RU" sz="1400" dirty="0">
              <a:solidFill>
                <a:schemeClr val="bg1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3AC97F-0F52-49C1-86FE-2A2C8EE3C0BE}"/>
              </a:ext>
            </a:extLst>
          </p:cNvPr>
          <p:cNvSpPr txBox="1"/>
          <p:nvPr/>
        </p:nvSpPr>
        <p:spPr>
          <a:xfrm>
            <a:off x="9962746" y="846117"/>
            <a:ext cx="1198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mail@eseur.ru</a:t>
            </a:r>
            <a:endParaRPr lang="ru-RU" sz="1400" dirty="0">
              <a:solidFill>
                <a:schemeClr val="bg1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022891" y="2213501"/>
            <a:ext cx="2098924" cy="3657601"/>
            <a:chOff x="5022891" y="2192237"/>
            <a:chExt cx="2098924" cy="365760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022891" y="2192237"/>
              <a:ext cx="2098924" cy="3657601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5236369" y="2263935"/>
              <a:ext cx="238125" cy="98265"/>
            </a:xfrm>
            <a:prstGeom prst="rect">
              <a:avLst/>
            </a:prstGeom>
            <a:solidFill>
              <a:srgbClr val="FD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9" name="Рисунок 58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392" y="3685580"/>
            <a:ext cx="1308364" cy="1755610"/>
          </a:xfrm>
          <a:prstGeom prst="rect">
            <a:avLst/>
          </a:prstGeom>
          <a:effectLst>
            <a:outerShdw blurRad="495300" algn="ctr" rotWithShape="0">
              <a:srgbClr val="7DA7D1"/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72FA0F-97A2-A0A8-6942-9DA2F4CD8147}"/>
              </a:ext>
            </a:extLst>
          </p:cNvPr>
          <p:cNvSpPr txBox="1"/>
          <p:nvPr/>
        </p:nvSpPr>
        <p:spPr>
          <a:xfrm>
            <a:off x="3988313" y="3361981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eseur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D2691-6539-ECD7-FD7D-F2DD5DFA9E40}"/>
              </a:ext>
            </a:extLst>
          </p:cNvPr>
          <p:cNvSpPr txBox="1"/>
          <p:nvPr/>
        </p:nvSpPr>
        <p:spPr>
          <a:xfrm>
            <a:off x="10669323" y="3369667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eseur_paper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4E39AE03-320A-18D2-85C2-D7D0A864BED6}"/>
              </a:ext>
            </a:extLst>
          </p:cNvPr>
          <p:cNvSpPr/>
          <p:nvPr/>
        </p:nvSpPr>
        <p:spPr>
          <a:xfrm>
            <a:off x="3727424" y="2075944"/>
            <a:ext cx="991988" cy="997993"/>
          </a:xfrm>
          <a:custGeom>
            <a:avLst/>
            <a:gdLst>
              <a:gd name="csX0" fmla="*/ 950798 w 991988"/>
              <a:gd name="csY0" fmla="*/ 997993 h 997993"/>
              <a:gd name="csX1" fmla="*/ 41190 w 991988"/>
              <a:gd name="csY1" fmla="*/ 997993 h 997993"/>
              <a:gd name="csX2" fmla="*/ 0 w 991988"/>
              <a:gd name="csY2" fmla="*/ 956803 h 997993"/>
              <a:gd name="csX3" fmla="*/ 0 w 991988"/>
              <a:gd name="csY3" fmla="*/ 41190 h 997993"/>
              <a:gd name="csX4" fmla="*/ 41190 w 991988"/>
              <a:gd name="csY4" fmla="*/ 0 h 997993"/>
              <a:gd name="csX5" fmla="*/ 950798 w 991988"/>
              <a:gd name="csY5" fmla="*/ 0 h 997993"/>
              <a:gd name="csX6" fmla="*/ 991988 w 991988"/>
              <a:gd name="csY6" fmla="*/ 41190 h 997993"/>
              <a:gd name="csX7" fmla="*/ 991988 w 991988"/>
              <a:gd name="csY7" fmla="*/ 955945 h 997993"/>
              <a:gd name="csX8" fmla="*/ 950798 w 991988"/>
              <a:gd name="csY8" fmla="*/ 997993 h 997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91988" h="997993">
                <a:moveTo>
                  <a:pt x="950798" y="997993"/>
                </a:moveTo>
                <a:lnTo>
                  <a:pt x="41190" y="997993"/>
                </a:lnTo>
                <a:cubicBezTo>
                  <a:pt x="18021" y="997993"/>
                  <a:pt x="0" y="979115"/>
                  <a:pt x="0" y="956803"/>
                </a:cubicBezTo>
                <a:lnTo>
                  <a:pt x="0" y="41190"/>
                </a:lnTo>
                <a:cubicBezTo>
                  <a:pt x="0" y="18879"/>
                  <a:pt x="18879" y="0"/>
                  <a:pt x="41190" y="0"/>
                </a:cubicBezTo>
                <a:lnTo>
                  <a:pt x="950798" y="0"/>
                </a:lnTo>
                <a:cubicBezTo>
                  <a:pt x="973968" y="0"/>
                  <a:pt x="991988" y="18879"/>
                  <a:pt x="991988" y="41190"/>
                </a:cubicBezTo>
                <a:lnTo>
                  <a:pt x="991988" y="955945"/>
                </a:lnTo>
                <a:cubicBezTo>
                  <a:pt x="991988" y="979115"/>
                  <a:pt x="973968" y="997993"/>
                  <a:pt x="950798" y="997993"/>
                </a:cubicBezTo>
                <a:close/>
              </a:path>
            </a:pathLst>
          </a:custGeom>
          <a:solidFill>
            <a:srgbClr val="FFFFFF"/>
          </a:solidFill>
          <a:ln w="3910" cap="flat">
            <a:noFill/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D9FDC2C-4ADC-7B8C-94A4-F37AF22EA7A5}"/>
              </a:ext>
            </a:extLst>
          </p:cNvPr>
          <p:cNvGrpSpPr/>
          <p:nvPr/>
        </p:nvGrpSpPr>
        <p:grpSpPr>
          <a:xfrm>
            <a:off x="3775210" y="2075424"/>
            <a:ext cx="991988" cy="997993"/>
            <a:chOff x="5287032" y="154709"/>
            <a:chExt cx="991988" cy="997993"/>
          </a:xfrm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1A6B6B74-6491-0743-C42C-78CCF5B30E78}"/>
                </a:ext>
              </a:extLst>
            </p:cNvPr>
            <p:cNvSpPr/>
            <p:nvPr/>
          </p:nvSpPr>
          <p:spPr>
            <a:xfrm>
              <a:off x="5287032" y="154709"/>
              <a:ext cx="991988" cy="997993"/>
            </a:xfrm>
            <a:custGeom>
              <a:avLst/>
              <a:gdLst>
                <a:gd name="csX0" fmla="*/ 950798 w 991988"/>
                <a:gd name="csY0" fmla="*/ 997993 h 997993"/>
                <a:gd name="csX1" fmla="*/ 41190 w 991988"/>
                <a:gd name="csY1" fmla="*/ 997993 h 997993"/>
                <a:gd name="csX2" fmla="*/ 0 w 991988"/>
                <a:gd name="csY2" fmla="*/ 956803 h 997993"/>
                <a:gd name="csX3" fmla="*/ 0 w 991988"/>
                <a:gd name="csY3" fmla="*/ 41190 h 997993"/>
                <a:gd name="csX4" fmla="*/ 41190 w 991988"/>
                <a:gd name="csY4" fmla="*/ 0 h 997993"/>
                <a:gd name="csX5" fmla="*/ 950798 w 991988"/>
                <a:gd name="csY5" fmla="*/ 0 h 997993"/>
                <a:gd name="csX6" fmla="*/ 991988 w 991988"/>
                <a:gd name="csY6" fmla="*/ 41190 h 997993"/>
                <a:gd name="csX7" fmla="*/ 991988 w 991988"/>
                <a:gd name="csY7" fmla="*/ 955945 h 997993"/>
                <a:gd name="csX8" fmla="*/ 950798 w 991988"/>
                <a:gd name="csY8" fmla="*/ 997993 h 9979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91988" h="997993">
                  <a:moveTo>
                    <a:pt x="950798" y="997993"/>
                  </a:moveTo>
                  <a:lnTo>
                    <a:pt x="41190" y="997993"/>
                  </a:lnTo>
                  <a:cubicBezTo>
                    <a:pt x="18021" y="997993"/>
                    <a:pt x="0" y="979115"/>
                    <a:pt x="0" y="956803"/>
                  </a:cubicBezTo>
                  <a:lnTo>
                    <a:pt x="0" y="41190"/>
                  </a:lnTo>
                  <a:cubicBezTo>
                    <a:pt x="0" y="18021"/>
                    <a:pt x="18879" y="0"/>
                    <a:pt x="41190" y="0"/>
                  </a:cubicBezTo>
                  <a:lnTo>
                    <a:pt x="950798" y="0"/>
                  </a:lnTo>
                  <a:cubicBezTo>
                    <a:pt x="973968" y="0"/>
                    <a:pt x="991988" y="18879"/>
                    <a:pt x="991988" y="41190"/>
                  </a:cubicBezTo>
                  <a:lnTo>
                    <a:pt x="991988" y="955945"/>
                  </a:lnTo>
                  <a:cubicBezTo>
                    <a:pt x="991988" y="979115"/>
                    <a:pt x="973109" y="997993"/>
                    <a:pt x="950798" y="997993"/>
                  </a:cubicBezTo>
                  <a:close/>
                </a:path>
              </a:pathLst>
            </a:custGeom>
            <a:solidFill>
              <a:srgbClr val="FFFFFF"/>
            </a:solidFill>
            <a:ln w="391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4" name="Рисунок 3" descr="Изображение выглядит как шаблон, прямоугольный, Прямоугольник, Симметрия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B6488E27-CC5B-C49C-865E-A28D54805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355431" y="197170"/>
              <a:ext cx="899715" cy="899715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63DD79-0DE7-77C0-A973-88E66F012F4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109391" y="3023477"/>
            <a:ext cx="365792" cy="36579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шаблон, прямоугольный, пикс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172D45-02E4-E271-2A8A-58652A0E84CC}"/>
              </a:ext>
            </a:extLst>
          </p:cNvPr>
          <p:cNvPicPr>
            <a:picLocks noChangeAspect="1"/>
          </p:cNvPicPr>
          <p:nvPr/>
        </p:nvPicPr>
        <p:blipFill>
          <a:blip r:embed="rId2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91080" y="2134059"/>
            <a:ext cx="939358" cy="9393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9B7B4B-5655-429C-B875-161F227F8CA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009929" y="3018640"/>
            <a:ext cx="365792" cy="3657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0B4468-5A5C-5DB3-837A-0BEC8E505E7B}"/>
              </a:ext>
            </a:extLst>
          </p:cNvPr>
          <p:cNvPicPr>
            <a:picLocks noChangeAspect="1"/>
          </p:cNvPicPr>
          <p:nvPr/>
        </p:nvPicPr>
        <p:blipFill>
          <a:blip r:embed="rId3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6615" y="4702028"/>
            <a:ext cx="880340" cy="8803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17288E7-932C-283C-5D40-3AEB2167B62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377235" y="5580318"/>
            <a:ext cx="365792" cy="3657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DBD018-0D00-6031-9670-AE4FA66BB5AD}"/>
              </a:ext>
            </a:extLst>
          </p:cNvPr>
          <p:cNvSpPr txBox="1"/>
          <p:nvPr/>
        </p:nvSpPr>
        <p:spPr>
          <a:xfrm>
            <a:off x="2262127" y="5971979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002D9F"/>
                </a:solidFill>
                <a:latin typeface="NEXT Pan Poster Thin" panose="020B0304010101010104" pitchFamily="34" charset="0"/>
                <a:cs typeface="NEXT Pan Poster Thin" panose="020B0304010101010104" pitchFamily="34" charset="0"/>
              </a:rPr>
              <a:t>sks_rf</a:t>
            </a:r>
            <a:endParaRPr lang="ru-RU" sz="1600" dirty="0">
              <a:solidFill>
                <a:srgbClr val="002D9F"/>
              </a:solidFill>
              <a:latin typeface="NEXT Pan Poster Thin" panose="020B0304010101010104" pitchFamily="34" charset="0"/>
              <a:cs typeface="NEXT Pan Poster Thin" panose="020B03040101010101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9885278-1AD3-4D34-9B33-4CDE17FC383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65550" y="89821"/>
            <a:ext cx="1790090" cy="559512"/>
          </a:xfrm>
          <a:prstGeom prst="rect">
            <a:avLst/>
          </a:prstGeom>
        </p:spPr>
      </p:pic>
      <p:sp>
        <p:nvSpPr>
          <p:cNvPr id="24" name="Text 0">
            <a:extLst>
              <a:ext uri="{FF2B5EF4-FFF2-40B4-BE49-F238E27FC236}">
                <a16:creationId xmlns:a16="http://schemas.microsoft.com/office/drawing/2014/main" id="{82548FA6-C5B8-994D-B7DA-65CDF84742B5}"/>
              </a:ext>
            </a:extLst>
          </p:cNvPr>
          <p:cNvSpPr/>
          <p:nvPr/>
        </p:nvSpPr>
        <p:spPr>
          <a:xfrm>
            <a:off x="4342765" y="109194"/>
            <a:ext cx="3768880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Мы на связи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D99B30D-1714-5142-8151-BE3A7FAF147F}"/>
              </a:ext>
            </a:extLst>
          </p:cNvPr>
          <p:cNvSpPr/>
          <p:nvPr/>
        </p:nvSpPr>
        <p:spPr>
          <a:xfrm flipH="1" flipV="1">
            <a:off x="8309212" y="321278"/>
            <a:ext cx="2103074" cy="45719"/>
          </a:xfrm>
          <a:prstGeom prst="rect">
            <a:avLst/>
          </a:prstGeom>
          <a:gradFill flip="none" rotWithShape="1">
            <a:gsLst>
              <a:gs pos="6812">
                <a:srgbClr val="1B54DA"/>
              </a:gs>
              <a:gs pos="13000">
                <a:srgbClr val="1B54DA"/>
              </a:gs>
              <a:gs pos="34000">
                <a:srgbClr val="1B54DA"/>
              </a:gs>
              <a:gs pos="14890">
                <a:srgbClr val="1B54DA"/>
              </a:gs>
              <a:gs pos="98000">
                <a:schemeClr val="bg1"/>
              </a:gs>
              <a:gs pos="98000">
                <a:srgbClr val="F9F9FF"/>
              </a:gs>
              <a:gs pos="0">
                <a:srgbClr val="1B54DA"/>
              </a:gs>
              <a:gs pos="22000">
                <a:srgbClr val="1B54DA"/>
              </a:gs>
              <a:gs pos="27000">
                <a:srgbClr val="1B54DA"/>
              </a:gs>
              <a:gs pos="0">
                <a:srgbClr val="1B54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1599FA6-F80A-0221-C1DC-A9D44AA0B81B}"/>
              </a:ext>
            </a:extLst>
          </p:cNvPr>
          <p:cNvSpPr/>
          <p:nvPr/>
        </p:nvSpPr>
        <p:spPr>
          <a:xfrm flipH="1">
            <a:off x="11094284" y="204510"/>
            <a:ext cx="309075" cy="309075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Raleway SemiBold" panose="020B0703030101060003" pitchFamily="34" charset="-52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49071DBB-A362-DA6C-EF9F-E57672750A52}"/>
              </a:ext>
            </a:extLst>
          </p:cNvPr>
          <p:cNvSpPr/>
          <p:nvPr/>
        </p:nvSpPr>
        <p:spPr>
          <a:xfrm flipH="1">
            <a:off x="10709754" y="228988"/>
            <a:ext cx="235290" cy="235290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Raleway SemiBold" panose="020B0703030101060003" pitchFamily="34" charset="-52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ADF9E93-42E5-169D-0F6A-EAC3E21D3391}"/>
              </a:ext>
            </a:extLst>
          </p:cNvPr>
          <p:cNvSpPr/>
          <p:nvPr/>
        </p:nvSpPr>
        <p:spPr>
          <a:xfrm flipH="1">
            <a:off x="10405759" y="276296"/>
            <a:ext cx="154755" cy="143145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Raleway SemiBold" panose="020B0703030101060003" pitchFamily="34" charset="-52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1D31AD3A-0527-77E2-F862-E96C3F7F5A33}"/>
              </a:ext>
            </a:extLst>
          </p:cNvPr>
          <p:cNvSpPr/>
          <p:nvPr/>
        </p:nvSpPr>
        <p:spPr>
          <a:xfrm flipH="1">
            <a:off x="11524286" y="170655"/>
            <a:ext cx="369325" cy="369325"/>
          </a:xfrm>
          <a:prstGeom prst="ellipse">
            <a:avLst/>
          </a:prstGeom>
          <a:solidFill>
            <a:srgbClr val="1B5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Raleway SemiBold" panose="020B07030301010600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68784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937</Words>
  <Application>Microsoft Office PowerPoint</Application>
  <PresentationFormat>Широкоэкранный</PresentationFormat>
  <Paragraphs>216</Paragraphs>
  <Slides>19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Open Sans</vt:lpstr>
      <vt:lpstr>Alexandria</vt:lpstr>
      <vt:lpstr>Roboto</vt:lpstr>
      <vt:lpstr>Arial</vt:lpstr>
      <vt:lpstr>Nobile</vt:lpstr>
      <vt:lpstr>NEXT Pan Poster Thin</vt:lpstr>
      <vt:lpstr>Calibri</vt:lpstr>
      <vt:lpstr>Roboto Bold</vt:lpstr>
      <vt:lpstr>Raleway Black</vt:lpstr>
      <vt:lpstr>Nobile Bold</vt:lpstr>
      <vt:lpstr>Raleway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Алина Ахметова</cp:lastModifiedBy>
  <cp:revision>24</cp:revision>
  <dcterms:created xsi:type="dcterms:W3CDTF">2026-09-15T17:04:39Z</dcterms:created>
  <dcterms:modified xsi:type="dcterms:W3CDTF">2026-09-16T19:18:40Z</dcterms:modified>
</cp:coreProperties>
</file>